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39"/>
  </p:notesMasterIdLst>
  <p:handoutMasterIdLst>
    <p:handoutMasterId r:id="rId40"/>
  </p:handoutMasterIdLst>
  <p:sldIdLst>
    <p:sldId id="299" r:id="rId2"/>
    <p:sldId id="325" r:id="rId3"/>
    <p:sldId id="300" r:id="rId4"/>
    <p:sldId id="266" r:id="rId5"/>
    <p:sldId id="397" r:id="rId6"/>
    <p:sldId id="398" r:id="rId7"/>
    <p:sldId id="399" r:id="rId8"/>
    <p:sldId id="380" r:id="rId9"/>
    <p:sldId id="303" r:id="rId10"/>
    <p:sldId id="400" r:id="rId11"/>
    <p:sldId id="401" r:id="rId12"/>
    <p:sldId id="402" r:id="rId13"/>
    <p:sldId id="403" r:id="rId14"/>
    <p:sldId id="404" r:id="rId15"/>
    <p:sldId id="405" r:id="rId16"/>
    <p:sldId id="387" r:id="rId17"/>
    <p:sldId id="406" r:id="rId18"/>
    <p:sldId id="407" r:id="rId19"/>
    <p:sldId id="381"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321" r:id="rId34"/>
    <p:sldId id="339" r:id="rId35"/>
    <p:sldId id="340" r:id="rId36"/>
    <p:sldId id="421" r:id="rId37"/>
    <p:sldId id="423"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9082" autoAdjust="0"/>
    <p:restoredTop sz="94575" autoAdjust="0"/>
  </p:normalViewPr>
  <p:slideViewPr>
    <p:cSldViewPr>
      <p:cViewPr varScale="1">
        <p:scale>
          <a:sx n="117" d="100"/>
          <a:sy n="117" d="100"/>
        </p:scale>
        <p:origin x="23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2D63C77F-D193-4547-B3B6-16C055E4CEAE}" type="slidenum">
              <a:rPr lang="en-US"/>
              <a:pPr>
                <a:defRPr/>
              </a:pPr>
              <a:t>‹#›</a:t>
            </a:fld>
            <a:endParaRPr lang="en-US" dirty="0"/>
          </a:p>
        </p:txBody>
      </p:sp>
    </p:spTree>
    <p:extLst>
      <p:ext uri="{BB962C8B-B14F-4D97-AF65-F5344CB8AC3E}">
        <p14:creationId xmlns:p14="http://schemas.microsoft.com/office/powerpoint/2010/main" val="2462915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1C78D4F7-27CF-4D70-8DA9-23E0FDD10C85}" type="slidenum">
              <a:rPr lang="en-US"/>
              <a:pPr>
                <a:defRPr/>
              </a:pPr>
              <a:t>‹#›</a:t>
            </a:fld>
            <a:endParaRPr lang="en-US" dirty="0"/>
          </a:p>
        </p:txBody>
      </p:sp>
    </p:spTree>
    <p:extLst>
      <p:ext uri="{BB962C8B-B14F-4D97-AF65-F5344CB8AC3E}">
        <p14:creationId xmlns:p14="http://schemas.microsoft.com/office/powerpoint/2010/main" val="3077290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647923AF-3C17-4AB3-BA5C-124B669A60FD}"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626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19459" name="Slide Number Placeholder 3"/>
          <p:cNvSpPr>
            <a:spLocks noGrp="1"/>
          </p:cNvSpPr>
          <p:nvPr>
            <p:ph type="sldNum" sz="quarter" idx="5"/>
          </p:nvPr>
        </p:nvSpPr>
        <p:spPr>
          <a:noFill/>
        </p:spPr>
        <p:txBody>
          <a:bodyPr/>
          <a:lstStyle/>
          <a:p>
            <a:fld id="{7181E87F-9C24-4030-A73A-8D02CFD33D8A}"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62911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C2B55988-B8D5-4472-A1FD-F330FDC044A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79C76D40-A6AE-46C0-AFD7-039E3844C327}"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4A3AC06D-CF8A-45E9-8D3E-04C9BBA63D3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EA80A39-BE3D-4B84-807B-C88A1D50F3E3}"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4C653604-C7A3-4C12-99D8-B431F5C38BA3}"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F032455F-B202-4A9D-8216-0185636318B6}"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DCB31E5E-0964-4823-A570-EB965E57F24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E2DAC9E3-0A86-41E0-85BA-99434F1156D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3F8AB9F7-379D-4895-A349-D6FB976D7CF4}"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80EA556F-66FC-4BEF-B10E-58B1A851165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2DBFE5DF-1C9F-4836-BE03-916570F945E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1BA8EACF-4E2F-4610-90FF-3D1B67F5B206}"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350" y="2743200"/>
            <a:ext cx="800100"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26</a:t>
            </a:r>
          </a:p>
        </p:txBody>
      </p:sp>
      <p:sp>
        <p:nvSpPr>
          <p:cNvPr id="1039" name="Text Box 15"/>
          <p:cNvSpPr txBox="1">
            <a:spLocks noChangeArrowheads="1"/>
          </p:cNvSpPr>
          <p:nvPr userDrawn="1"/>
        </p:nvSpPr>
        <p:spPr bwMode="auto">
          <a:xfrm>
            <a:off x="838200" y="6324600"/>
            <a:ext cx="2514600" cy="396875"/>
          </a:xfrm>
          <a:prstGeom prst="rect">
            <a:avLst/>
          </a:prstGeom>
          <a:noFill/>
          <a:ln w="9525">
            <a:noFill/>
            <a:miter lim="800000"/>
            <a:headEnd/>
            <a:tailEnd/>
          </a:ln>
          <a:effectLst/>
        </p:spPr>
        <p:txBody>
          <a:bodyPr>
            <a:spAutoFit/>
          </a:bodyPr>
          <a:lstStyle/>
          <a:p>
            <a:pPr eaLnBrk="0" hangingPunct="0">
              <a:spcBef>
                <a:spcPct val="50000"/>
              </a:spcBef>
              <a:defRPr/>
            </a:pPr>
            <a:r>
              <a:rPr lang="en-US" sz="2000" b="1" dirty="0">
                <a:ea typeface="+mn-ea"/>
                <a:cs typeface="+mn-cs"/>
              </a:rPr>
              <a:t>Morrison / Wells</a:t>
            </a: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4E</a:t>
            </a: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A04EF391-8811-4C03-8DD6-ACC33F1183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14092C5D-4E7E-412E-B4EC-F57E4BBB9999}"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6386" name="AutoShape 2"/>
          <p:cNvSpPr>
            <a:spLocks noGrp="1" noChangeArrowheads="1"/>
          </p:cNvSpPr>
          <p:nvPr>
            <p:ph type="ctrTitle"/>
          </p:nvPr>
        </p:nvSpPr>
        <p:spPr/>
        <p:txBody>
          <a:bodyPr/>
          <a:lstStyle/>
          <a:p>
            <a:pPr eaLnBrk="1" hangingPunct="1"/>
            <a:r>
              <a:rPr lang="en-US" sz="3200" smtClean="0"/>
              <a:t>Lesson 26</a:t>
            </a:r>
            <a:br>
              <a:rPr lang="en-US" sz="3200" smtClean="0"/>
            </a:br>
            <a:r>
              <a:rPr lang="en-US" sz="3200" smtClean="0"/>
              <a:t>Communication Services</a:t>
            </a:r>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buFont typeface="Wingdings" charset="2"/>
              <a:buNone/>
            </a:pPr>
            <a:r>
              <a:rPr lang="en-US" b="1" smtClean="0"/>
              <a:t>Computer Literacy BASICS: A Comprehensive Guide to IC</a:t>
            </a:r>
            <a:r>
              <a:rPr lang="en-US" b="1" baseline="30000" smtClean="0"/>
              <a:t>3</a:t>
            </a:r>
            <a:r>
              <a:rPr lang="en-US" b="1" smtClean="0"/>
              <a:t>, 4</a:t>
            </a:r>
            <a:r>
              <a:rPr lang="en-US" b="1" baseline="30000" smtClean="0"/>
              <a:t>th</a:t>
            </a:r>
            <a:r>
              <a:rPr lang="en-US" b="1" smtClean="0"/>
              <a:t> Edition</a:t>
            </a:r>
            <a:endParaRPr lang="en-US"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a:p>
        </p:txBody>
      </p:sp>
      <p:sp>
        <p:nvSpPr>
          <p:cNvPr id="16389" name="Text Box 7"/>
          <p:cNvSpPr txBox="1">
            <a:spLocks noChangeArrowheads="1"/>
          </p:cNvSpPr>
          <p:nvPr/>
        </p:nvSpPr>
        <p:spPr bwMode="auto">
          <a:xfrm>
            <a:off x="685800" y="6324600"/>
            <a:ext cx="2514600"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1"/>
              <a:t>Morrison / Wells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Identify Components of Electronic Communication (continued)</a:t>
            </a:r>
          </a:p>
        </p:txBody>
      </p:sp>
      <p:sp>
        <p:nvSpPr>
          <p:cNvPr id="27650" name="Rectangle 7"/>
          <p:cNvSpPr>
            <a:spLocks noGrp="1" noChangeArrowheads="1"/>
          </p:cNvSpPr>
          <p:nvPr>
            <p:ph idx="1"/>
          </p:nvPr>
        </p:nvSpPr>
        <p:spPr/>
        <p:txBody>
          <a:bodyPr/>
          <a:lstStyle/>
          <a:p>
            <a:r>
              <a:rPr lang="en-US"/>
              <a:t>Today’s electronic communication requires the following components:</a:t>
            </a:r>
          </a:p>
          <a:p>
            <a:pPr lvl="1"/>
            <a:r>
              <a:rPr lang="en-US"/>
              <a:t>Software</a:t>
            </a:r>
          </a:p>
          <a:p>
            <a:pPr lvl="1"/>
            <a:r>
              <a:rPr lang="en-US"/>
              <a:t>Sender</a:t>
            </a:r>
          </a:p>
          <a:p>
            <a:pPr lvl="1"/>
            <a:r>
              <a:rPr lang="en-US"/>
              <a:t>Receiver</a:t>
            </a:r>
          </a:p>
          <a:p>
            <a:pPr lvl="1"/>
            <a:r>
              <a:rPr lang="en-US"/>
              <a:t>Channel</a:t>
            </a:r>
          </a:p>
          <a:p>
            <a:pPr lvl="1"/>
            <a:r>
              <a:rPr lang="en-US"/>
              <a:t>Communication</a:t>
            </a:r>
          </a:p>
          <a:p>
            <a:pPr lvl="1"/>
            <a:r>
              <a:rPr lang="en-US"/>
              <a:t>Protocols</a:t>
            </a:r>
          </a:p>
        </p:txBody>
      </p:sp>
      <p:sp>
        <p:nvSpPr>
          <p:cNvPr id="27651" name="Rectangle 13"/>
          <p:cNvSpPr>
            <a:spLocks noGrp="1" noChangeArrowheads="1"/>
          </p:cNvSpPr>
          <p:nvPr>
            <p:ph type="sldNum" sz="quarter" idx="10"/>
          </p:nvPr>
        </p:nvSpPr>
        <p:spPr>
          <a:noFill/>
        </p:spPr>
        <p:txBody>
          <a:bodyPr/>
          <a:lstStyle/>
          <a:p>
            <a:fld id="{5567104E-A144-4544-B3AE-2584AC397511}"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
        <p:nvSpPr>
          <p:cNvPr id="2765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BEB79DB-CB84-45A8-A201-DAD3EB4B63DD}" type="slidenum">
              <a:rPr lang="en-US" sz="2600" b="1">
                <a:solidFill>
                  <a:schemeClr val="bg1"/>
                </a:solidFill>
              </a:rPr>
              <a:pPr/>
              <a:t>10</a:t>
            </a:fld>
            <a:endParaRPr lang="en-US" sz="2600" b="1">
              <a:solidFill>
                <a:schemeClr val="bg1"/>
              </a:solidFill>
            </a:endParaRPr>
          </a:p>
        </p:txBody>
      </p:sp>
      <p:sp>
        <p:nvSpPr>
          <p:cNvPr id="2765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163FE5F-C43F-40B3-9035-065447793EE5}" type="slidenum">
              <a:rPr lang="en-US" sz="2600" b="1">
                <a:solidFill>
                  <a:schemeClr val="bg1"/>
                </a:solidFill>
              </a:rPr>
              <a:pPr/>
              <a:t>10</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Identify Components of Electronic Communication (continued)</a:t>
            </a:r>
          </a:p>
        </p:txBody>
      </p:sp>
      <p:sp>
        <p:nvSpPr>
          <p:cNvPr id="28674" name="Rectangle 7"/>
          <p:cNvSpPr>
            <a:spLocks noGrp="1" noChangeArrowheads="1"/>
          </p:cNvSpPr>
          <p:nvPr>
            <p:ph idx="1"/>
          </p:nvPr>
        </p:nvSpPr>
        <p:spPr/>
        <p:txBody>
          <a:bodyPr/>
          <a:lstStyle/>
          <a:p>
            <a:r>
              <a:rPr lang="en-US" b="1" smtClean="0"/>
              <a:t>Interpreting E-Mail Addresses:</a:t>
            </a:r>
          </a:p>
          <a:p>
            <a:r>
              <a:rPr lang="en-US" smtClean="0"/>
              <a:t>An e-mail address consists of three parts:</a:t>
            </a:r>
          </a:p>
          <a:p>
            <a:pPr lvl="1"/>
            <a:r>
              <a:rPr lang="en-US" smtClean="0"/>
              <a:t>The user name </a:t>
            </a:r>
          </a:p>
          <a:p>
            <a:pPr lvl="1"/>
            <a:r>
              <a:rPr lang="en-US" smtClean="0"/>
              <a:t>The @ symbol</a:t>
            </a:r>
          </a:p>
          <a:p>
            <a:pPr lvl="1"/>
            <a:r>
              <a:rPr lang="en-US" smtClean="0"/>
              <a:t>The user’s domain name</a:t>
            </a:r>
          </a:p>
          <a:p>
            <a:r>
              <a:rPr lang="en-US" smtClean="0"/>
              <a:t>Domain codes include .com, .edu, .gov, .mil, and .org.</a:t>
            </a:r>
          </a:p>
        </p:txBody>
      </p:sp>
      <p:sp>
        <p:nvSpPr>
          <p:cNvPr id="28675" name="Rectangle 13"/>
          <p:cNvSpPr>
            <a:spLocks noGrp="1" noChangeArrowheads="1"/>
          </p:cNvSpPr>
          <p:nvPr>
            <p:ph type="sldNum" sz="quarter" idx="10"/>
          </p:nvPr>
        </p:nvSpPr>
        <p:spPr>
          <a:noFill/>
        </p:spPr>
        <p:txBody>
          <a:bodyPr/>
          <a:lstStyle/>
          <a:p>
            <a:fld id="{302B2F40-C0C5-4237-B2D5-02AF3C566EC6}"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
        <p:nvSpPr>
          <p:cNvPr id="2867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ED3EA7D-4910-4930-ABBD-AC7A34FBD487}" type="slidenum">
              <a:rPr lang="en-US" sz="2600" b="1">
                <a:solidFill>
                  <a:schemeClr val="bg1"/>
                </a:solidFill>
              </a:rPr>
              <a:pPr/>
              <a:t>11</a:t>
            </a:fld>
            <a:endParaRPr lang="en-US" sz="2600" b="1">
              <a:solidFill>
                <a:schemeClr val="bg1"/>
              </a:solidFill>
            </a:endParaRPr>
          </a:p>
        </p:txBody>
      </p:sp>
      <p:sp>
        <p:nvSpPr>
          <p:cNvPr id="2867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76A6484-3BD9-42BB-99BB-FA1D8B063CC1}" type="slidenum">
              <a:rPr lang="en-US" sz="2600" b="1">
                <a:solidFill>
                  <a:schemeClr val="bg1"/>
                </a:solidFill>
              </a:rPr>
              <a:pPr/>
              <a:t>11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Identify Components of Electronic Communication (continued)</a:t>
            </a:r>
          </a:p>
        </p:txBody>
      </p:sp>
      <p:sp>
        <p:nvSpPr>
          <p:cNvPr id="29698" name="Rectangle 7"/>
          <p:cNvSpPr>
            <a:spLocks noGrp="1" noChangeArrowheads="1"/>
          </p:cNvSpPr>
          <p:nvPr>
            <p:ph idx="1"/>
          </p:nvPr>
        </p:nvSpPr>
        <p:spPr/>
        <p:txBody>
          <a:bodyPr/>
          <a:lstStyle/>
          <a:p>
            <a:r>
              <a:rPr lang="en-US" b="1" smtClean="0"/>
              <a:t>Parts of an E-Mail Message:</a:t>
            </a:r>
          </a:p>
          <a:p>
            <a:r>
              <a:rPr lang="en-US" smtClean="0"/>
              <a:t>An e-mail message should contain four main components:</a:t>
            </a:r>
          </a:p>
          <a:p>
            <a:pPr lvl="1"/>
            <a:r>
              <a:rPr lang="en-US" smtClean="0"/>
              <a:t>The address of one or more people to whom you are sending the message</a:t>
            </a:r>
          </a:p>
          <a:p>
            <a:pPr lvl="1"/>
            <a:r>
              <a:rPr lang="en-US" smtClean="0"/>
              <a:t>A subject line</a:t>
            </a:r>
          </a:p>
          <a:p>
            <a:pPr lvl="1"/>
            <a:r>
              <a:rPr lang="en-US" smtClean="0"/>
              <a:t>The body of the message</a:t>
            </a:r>
          </a:p>
          <a:p>
            <a:pPr lvl="1"/>
            <a:r>
              <a:rPr lang="en-US" smtClean="0"/>
              <a:t>Attachments should be noted in the body of the message</a:t>
            </a:r>
          </a:p>
        </p:txBody>
      </p:sp>
      <p:sp>
        <p:nvSpPr>
          <p:cNvPr id="29699" name="Rectangle 13"/>
          <p:cNvSpPr>
            <a:spLocks noGrp="1" noChangeArrowheads="1"/>
          </p:cNvSpPr>
          <p:nvPr>
            <p:ph type="sldNum" sz="quarter" idx="10"/>
          </p:nvPr>
        </p:nvSpPr>
        <p:spPr>
          <a:noFill/>
        </p:spPr>
        <p:txBody>
          <a:bodyPr/>
          <a:lstStyle/>
          <a:p>
            <a:fld id="{0CABAE16-9926-40B8-9554-87840D678C55}"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
        <p:nvSpPr>
          <p:cNvPr id="2970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A58D106-9C5B-48FE-B831-47DDA2CF14C6}" type="slidenum">
              <a:rPr lang="en-US" sz="2600" b="1">
                <a:solidFill>
                  <a:schemeClr val="bg1"/>
                </a:solidFill>
              </a:rPr>
              <a:pPr/>
              <a:t>12</a:t>
            </a:fld>
            <a:endParaRPr lang="en-US" sz="2600" b="1">
              <a:solidFill>
                <a:schemeClr val="bg1"/>
              </a:solidFill>
            </a:endParaRPr>
          </a:p>
        </p:txBody>
      </p:sp>
      <p:sp>
        <p:nvSpPr>
          <p:cNvPr id="2970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3EEE49A-922A-472E-BDC3-3659190943D9}" type="slidenum">
              <a:rPr lang="en-US" sz="2600" b="1">
                <a:solidFill>
                  <a:schemeClr val="bg1"/>
                </a:solidFill>
              </a:rPr>
              <a:pPr/>
              <a:t>12</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Identify Components of Electronic Communication (continued)</a:t>
            </a:r>
          </a:p>
        </p:txBody>
      </p:sp>
      <p:sp>
        <p:nvSpPr>
          <p:cNvPr id="30722" name="Rectangle 7"/>
          <p:cNvSpPr>
            <a:spLocks noGrp="1" noChangeArrowheads="1"/>
          </p:cNvSpPr>
          <p:nvPr>
            <p:ph idx="1"/>
          </p:nvPr>
        </p:nvSpPr>
        <p:spPr/>
        <p:txBody>
          <a:bodyPr/>
          <a:lstStyle/>
          <a:p>
            <a:r>
              <a:rPr lang="en-US" b="1" smtClean="0"/>
              <a:t>E-Mail Options:</a:t>
            </a:r>
            <a:endParaRPr lang="en-US" smtClean="0"/>
          </a:p>
          <a:p>
            <a:r>
              <a:rPr lang="en-US" smtClean="0"/>
              <a:t>Reply to Sender sends the reply along with the original message. </a:t>
            </a:r>
          </a:p>
          <a:p>
            <a:r>
              <a:rPr lang="en-US" smtClean="0"/>
              <a:t>Reply All sends your message to everyone listed in the To or From line of the e-mail message.</a:t>
            </a:r>
          </a:p>
          <a:p>
            <a:r>
              <a:rPr lang="en-US" smtClean="0"/>
              <a:t>Forward sends a message to people other than those who sent the original message.</a:t>
            </a:r>
          </a:p>
          <a:p>
            <a:pPr lvl="1"/>
            <a:endParaRPr lang="en-US" smtClean="0"/>
          </a:p>
        </p:txBody>
      </p:sp>
      <p:sp>
        <p:nvSpPr>
          <p:cNvPr id="30723" name="Rectangle 13"/>
          <p:cNvSpPr>
            <a:spLocks noGrp="1" noChangeArrowheads="1"/>
          </p:cNvSpPr>
          <p:nvPr>
            <p:ph type="sldNum" sz="quarter" idx="10"/>
          </p:nvPr>
        </p:nvSpPr>
        <p:spPr>
          <a:noFill/>
        </p:spPr>
        <p:txBody>
          <a:bodyPr/>
          <a:lstStyle/>
          <a:p>
            <a:fld id="{3C74E078-E6FC-44C0-9C6D-D73A8107E741}"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
        <p:nvSpPr>
          <p:cNvPr id="3072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5DF89D1-41FA-4947-97EB-309E60A7C96D}" type="slidenum">
              <a:rPr lang="en-US" sz="2600" b="1">
                <a:solidFill>
                  <a:schemeClr val="bg1"/>
                </a:solidFill>
              </a:rPr>
              <a:pPr/>
              <a:t>13</a:t>
            </a:fld>
            <a:endParaRPr lang="en-US" sz="2600" b="1">
              <a:solidFill>
                <a:schemeClr val="bg1"/>
              </a:solidFill>
            </a:endParaRPr>
          </a:p>
        </p:txBody>
      </p:sp>
      <p:sp>
        <p:nvSpPr>
          <p:cNvPr id="3072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188EE74-0E6F-4EB7-8FDB-1B5812077278}" type="slidenum">
              <a:rPr lang="en-US" sz="2600" b="1">
                <a:solidFill>
                  <a:schemeClr val="bg1"/>
                </a:solidFill>
              </a:rPr>
              <a:pPr/>
              <a:t>13</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Identify Components of Electronic Communication (continued)</a:t>
            </a:r>
          </a:p>
        </p:txBody>
      </p:sp>
      <p:sp>
        <p:nvSpPr>
          <p:cNvPr id="31746" name="Rectangle 7"/>
          <p:cNvSpPr>
            <a:spLocks noGrp="1" noChangeArrowheads="1"/>
          </p:cNvSpPr>
          <p:nvPr>
            <p:ph idx="1"/>
          </p:nvPr>
        </p:nvSpPr>
        <p:spPr/>
        <p:txBody>
          <a:bodyPr/>
          <a:lstStyle/>
          <a:p>
            <a:r>
              <a:rPr lang="en-US" b="1" smtClean="0"/>
              <a:t>E-Mail Options (continued):</a:t>
            </a:r>
            <a:endParaRPr lang="en-US" smtClean="0"/>
          </a:p>
          <a:p>
            <a:r>
              <a:rPr lang="en-US" smtClean="0"/>
              <a:t>Courtesy copy (Cc) and blind copy (Bcc) sends a copy of an e-mail to another person. The recipient of a Bcc is not visible to the other people receiving the message.</a:t>
            </a:r>
          </a:p>
          <a:p>
            <a:r>
              <a:rPr lang="en-US" smtClean="0"/>
              <a:t>When you send someone an e-mail message, it is broken down into small chunks called packets that travel independently from server to server to speed the process.</a:t>
            </a:r>
          </a:p>
        </p:txBody>
      </p:sp>
      <p:sp>
        <p:nvSpPr>
          <p:cNvPr id="31747" name="Rectangle 13"/>
          <p:cNvSpPr>
            <a:spLocks noGrp="1" noChangeArrowheads="1"/>
          </p:cNvSpPr>
          <p:nvPr>
            <p:ph type="sldNum" sz="quarter" idx="10"/>
          </p:nvPr>
        </p:nvSpPr>
        <p:spPr>
          <a:noFill/>
        </p:spPr>
        <p:txBody>
          <a:bodyPr/>
          <a:lstStyle/>
          <a:p>
            <a:fld id="{B415D6B1-8663-42A9-A19C-99BE2EFF7F3E}"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
        <p:nvSpPr>
          <p:cNvPr id="3174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77F2FC3-6181-4A4A-B5FA-92CB3947C068}" type="slidenum">
              <a:rPr lang="en-US" sz="2600" b="1">
                <a:solidFill>
                  <a:schemeClr val="bg1"/>
                </a:solidFill>
              </a:rPr>
              <a:pPr/>
              <a:t>14</a:t>
            </a:fld>
            <a:endParaRPr lang="en-US" sz="2600" b="1">
              <a:solidFill>
                <a:schemeClr val="bg1"/>
              </a:solidFill>
            </a:endParaRPr>
          </a:p>
        </p:txBody>
      </p:sp>
      <p:sp>
        <p:nvSpPr>
          <p:cNvPr id="3174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40805B8-041A-45AD-B901-7DE5CA5BE5EB}" type="slidenum">
              <a:rPr lang="en-US" sz="2600" b="1">
                <a:solidFill>
                  <a:schemeClr val="bg1"/>
                </a:solidFill>
              </a:rPr>
              <a:pPr/>
              <a:t>14</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Identify Components of Electronic Communication (continued)</a:t>
            </a:r>
          </a:p>
        </p:txBody>
      </p:sp>
      <p:sp>
        <p:nvSpPr>
          <p:cNvPr id="32770" name="Rectangle 7"/>
          <p:cNvSpPr>
            <a:spLocks noGrp="1" noChangeArrowheads="1"/>
          </p:cNvSpPr>
          <p:nvPr>
            <p:ph idx="1"/>
          </p:nvPr>
        </p:nvSpPr>
        <p:spPr/>
        <p:txBody>
          <a:bodyPr/>
          <a:lstStyle/>
          <a:p>
            <a:r>
              <a:rPr lang="en-US" b="1" smtClean="0"/>
              <a:t>Accessing E-Mail:</a:t>
            </a:r>
          </a:p>
          <a:p>
            <a:r>
              <a:rPr lang="en-US" smtClean="0"/>
              <a:t>Many Web sites and Internet service providers offer e-mail as part of a monthly fee or even at no charge.</a:t>
            </a:r>
          </a:p>
          <a:p>
            <a:r>
              <a:rPr lang="en-US" smtClean="0"/>
              <a:t>Many people have cell phones or handheld computers that can send and receive e-mail almost anywhere.</a:t>
            </a:r>
          </a:p>
        </p:txBody>
      </p:sp>
      <p:sp>
        <p:nvSpPr>
          <p:cNvPr id="32771" name="Rectangle 13"/>
          <p:cNvSpPr>
            <a:spLocks noGrp="1" noChangeArrowheads="1"/>
          </p:cNvSpPr>
          <p:nvPr>
            <p:ph type="sldNum" sz="quarter" idx="10"/>
          </p:nvPr>
        </p:nvSpPr>
        <p:spPr>
          <a:noFill/>
        </p:spPr>
        <p:txBody>
          <a:bodyPr/>
          <a:lstStyle/>
          <a:p>
            <a:fld id="{92E109A8-2298-409D-BDA8-351740EB3E64}"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
        <p:nvSpPr>
          <p:cNvPr id="3277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EACCE06-F926-41AB-9161-B91A1BC5B160}" type="slidenum">
              <a:rPr lang="en-US" sz="2600" b="1">
                <a:solidFill>
                  <a:schemeClr val="bg1"/>
                </a:solidFill>
              </a:rPr>
              <a:pPr/>
              <a:t>15</a:t>
            </a:fld>
            <a:endParaRPr lang="en-US" sz="2600" b="1">
              <a:solidFill>
                <a:schemeClr val="bg1"/>
              </a:solidFill>
            </a:endParaRPr>
          </a:p>
        </p:txBody>
      </p:sp>
      <p:sp>
        <p:nvSpPr>
          <p:cNvPr id="3277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2399619-95D4-42D2-8E94-E07AAA6F225F}" type="slidenum">
              <a:rPr lang="en-US" sz="2600" b="1">
                <a:solidFill>
                  <a:schemeClr val="bg1"/>
                </a:solidFill>
              </a:rPr>
              <a:pPr/>
              <a:t>15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Managing E-Mail with Microsoft Outlook</a:t>
            </a:r>
          </a:p>
        </p:txBody>
      </p:sp>
      <p:sp>
        <p:nvSpPr>
          <p:cNvPr id="33794" name="Rectangle 7"/>
          <p:cNvSpPr>
            <a:spLocks noGrp="1" noChangeArrowheads="1"/>
          </p:cNvSpPr>
          <p:nvPr>
            <p:ph idx="1"/>
          </p:nvPr>
        </p:nvSpPr>
        <p:spPr/>
        <p:txBody>
          <a:bodyPr/>
          <a:lstStyle/>
          <a:p>
            <a:r>
              <a:rPr lang="en-US" smtClean="0"/>
              <a:t>Outlook is a versatile application that you can use to organize appointments, tasks and to-do lists, addresses, and e-mail.</a:t>
            </a:r>
          </a:p>
          <a:p>
            <a:r>
              <a:rPr lang="en-US" smtClean="0"/>
              <a:t>Outlook is similar to Windows Live Mail, an e-mail program provided free of charge from the Windows Live Web site.</a:t>
            </a:r>
          </a:p>
          <a:p>
            <a:endParaRPr lang="en-US" sz="2400" smtClean="0"/>
          </a:p>
        </p:txBody>
      </p:sp>
      <p:sp>
        <p:nvSpPr>
          <p:cNvPr id="33795" name="Rectangle 13"/>
          <p:cNvSpPr>
            <a:spLocks noGrp="1" noChangeArrowheads="1"/>
          </p:cNvSpPr>
          <p:nvPr>
            <p:ph type="sldNum" sz="quarter" idx="10"/>
          </p:nvPr>
        </p:nvSpPr>
        <p:spPr>
          <a:noFill/>
        </p:spPr>
        <p:txBody>
          <a:bodyPr/>
          <a:lstStyle/>
          <a:p>
            <a:fld id="{E7107F4C-A68D-46CF-BEDD-0B83B2126B92}"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
        <p:nvSpPr>
          <p:cNvPr id="3379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8B4AB48-6F71-4D1F-B119-C577D87FE1CD}" type="slidenum">
              <a:rPr lang="en-US" sz="2600" b="1">
                <a:solidFill>
                  <a:schemeClr val="bg1"/>
                </a:solidFill>
              </a:rPr>
              <a:pPr/>
              <a:t>16</a:t>
            </a:fld>
            <a:endParaRPr lang="en-US" sz="2600" b="1">
              <a:solidFill>
                <a:schemeClr val="bg1"/>
              </a:solidFill>
            </a:endParaRPr>
          </a:p>
        </p:txBody>
      </p:sp>
      <p:sp>
        <p:nvSpPr>
          <p:cNvPr id="3379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AAC6DA2-67A3-421E-9F25-52D9C5D6CEAA}" type="slidenum">
              <a:rPr lang="en-US" sz="2600" b="1">
                <a:solidFill>
                  <a:schemeClr val="bg1"/>
                </a:solidFill>
              </a:rPr>
              <a:pPr/>
              <a:t>16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Managing E-Mail with Microsoft Outlook (continued)</a:t>
            </a:r>
          </a:p>
        </p:txBody>
      </p:sp>
      <p:sp>
        <p:nvSpPr>
          <p:cNvPr id="34818" name="Rectangle 7"/>
          <p:cNvSpPr>
            <a:spLocks noGrp="1" noChangeArrowheads="1"/>
          </p:cNvSpPr>
          <p:nvPr>
            <p:ph idx="1"/>
          </p:nvPr>
        </p:nvSpPr>
        <p:spPr>
          <a:xfrm>
            <a:off x="838200" y="2362200"/>
            <a:ext cx="2743200" cy="3724275"/>
          </a:xfrm>
        </p:spPr>
        <p:txBody>
          <a:bodyPr/>
          <a:lstStyle/>
          <a:p>
            <a:r>
              <a:rPr lang="en-US" sz="2400" smtClean="0"/>
              <a:t>When you start Outlook, the default opening window is the Outlook Today window.</a:t>
            </a:r>
          </a:p>
        </p:txBody>
      </p:sp>
      <p:sp>
        <p:nvSpPr>
          <p:cNvPr id="34819" name="Rectangle 13"/>
          <p:cNvSpPr>
            <a:spLocks noGrp="1" noChangeArrowheads="1"/>
          </p:cNvSpPr>
          <p:nvPr>
            <p:ph type="sldNum" sz="quarter" idx="10"/>
          </p:nvPr>
        </p:nvSpPr>
        <p:spPr>
          <a:noFill/>
        </p:spPr>
        <p:txBody>
          <a:bodyPr/>
          <a:lstStyle/>
          <a:p>
            <a:fld id="{5D8E15EA-B48F-4043-8532-D8F80021F265}"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
        <p:nvSpPr>
          <p:cNvPr id="3482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EE711A9-0941-4D56-BDB7-98FC9151E27B}" type="slidenum">
              <a:rPr lang="en-US" sz="2600" b="1">
                <a:solidFill>
                  <a:schemeClr val="bg1"/>
                </a:solidFill>
              </a:rPr>
              <a:pPr/>
              <a:t>17</a:t>
            </a:fld>
            <a:endParaRPr lang="en-US" sz="2600" b="1">
              <a:solidFill>
                <a:schemeClr val="bg1"/>
              </a:solidFill>
            </a:endParaRPr>
          </a:p>
        </p:txBody>
      </p:sp>
      <p:sp>
        <p:nvSpPr>
          <p:cNvPr id="3482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9EEE317-537A-4278-A3C5-4B98340A062C}" type="slidenum">
              <a:rPr lang="en-US" sz="2600" b="1">
                <a:solidFill>
                  <a:schemeClr val="bg1"/>
                </a:solidFill>
              </a:rPr>
              <a:pPr/>
              <a:t>17</a:t>
            </a:fld>
            <a:endParaRPr lang="en-US" sz="2600" b="1">
              <a:solidFill>
                <a:schemeClr val="bg1"/>
              </a:solidFill>
            </a:endParaRPr>
          </a:p>
        </p:txBody>
      </p:sp>
      <p:pic>
        <p:nvPicPr>
          <p:cNvPr id="34822" name="Picture 2"/>
          <p:cNvPicPr>
            <a:picLocks noChangeAspect="1" noChangeArrowheads="1"/>
          </p:cNvPicPr>
          <p:nvPr/>
        </p:nvPicPr>
        <p:blipFill>
          <a:blip r:embed="rId2"/>
          <a:srcRect/>
          <a:stretch>
            <a:fillRect/>
          </a:stretch>
        </p:blipFill>
        <p:spPr bwMode="auto">
          <a:xfrm>
            <a:off x="3657600" y="2459038"/>
            <a:ext cx="5106988"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Managing E-Mail with Microsoft Outlook (continued)</a:t>
            </a:r>
          </a:p>
        </p:txBody>
      </p:sp>
      <p:sp>
        <p:nvSpPr>
          <p:cNvPr id="35842" name="Rectangle 7"/>
          <p:cNvSpPr>
            <a:spLocks noGrp="1" noChangeArrowheads="1"/>
          </p:cNvSpPr>
          <p:nvPr>
            <p:ph idx="1"/>
          </p:nvPr>
        </p:nvSpPr>
        <p:spPr>
          <a:xfrm>
            <a:off x="838200" y="2362200"/>
            <a:ext cx="6781800" cy="3724275"/>
          </a:xfrm>
        </p:spPr>
        <p:txBody>
          <a:bodyPr/>
          <a:lstStyle/>
          <a:p>
            <a:r>
              <a:rPr lang="en-US" sz="2400" smtClean="0"/>
              <a:t>Using the Inbox, you can organize your mail by creating mail folders for various topics, special projects, and individuals.</a:t>
            </a:r>
          </a:p>
          <a:p>
            <a:r>
              <a:rPr lang="en-US" sz="2400" smtClean="0"/>
              <a:t>You can create and delete folders and move or copy e-mail messages into folders.</a:t>
            </a:r>
          </a:p>
          <a:p>
            <a:r>
              <a:rPr lang="en-US" sz="2400" smtClean="0"/>
              <a:t>You can delete e-mail messages, search for messages within a folder, and sort messages by date.</a:t>
            </a:r>
          </a:p>
          <a:p>
            <a:r>
              <a:rPr lang="en-US" sz="2400" smtClean="0"/>
              <a:t>Archiving is the process of backing up e-mail messages. </a:t>
            </a:r>
          </a:p>
        </p:txBody>
      </p:sp>
      <p:sp>
        <p:nvSpPr>
          <p:cNvPr id="35843" name="Rectangle 13"/>
          <p:cNvSpPr>
            <a:spLocks noGrp="1" noChangeArrowheads="1"/>
          </p:cNvSpPr>
          <p:nvPr>
            <p:ph type="sldNum" sz="quarter" idx="10"/>
          </p:nvPr>
        </p:nvSpPr>
        <p:spPr>
          <a:noFill/>
        </p:spPr>
        <p:txBody>
          <a:bodyPr/>
          <a:lstStyle/>
          <a:p>
            <a:fld id="{D675E583-D662-4692-986D-F19564294EE7}"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
        <p:nvSpPr>
          <p:cNvPr id="3584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D8088A3-8DF6-476B-8963-27BF668F2776}" type="slidenum">
              <a:rPr lang="en-US" sz="2600" b="1">
                <a:solidFill>
                  <a:schemeClr val="bg1"/>
                </a:solidFill>
              </a:rPr>
              <a:pPr/>
              <a:t>18</a:t>
            </a:fld>
            <a:endParaRPr lang="en-US" sz="2600" b="1">
              <a:solidFill>
                <a:schemeClr val="bg1"/>
              </a:solidFill>
            </a:endParaRPr>
          </a:p>
        </p:txBody>
      </p:sp>
      <p:sp>
        <p:nvSpPr>
          <p:cNvPr id="3584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ACC8163-29C1-4C0C-BC76-5C3ABC4E4746}" type="slidenum">
              <a:rPr lang="en-US" sz="2600" b="1">
                <a:solidFill>
                  <a:schemeClr val="bg1"/>
                </a:solidFill>
              </a:rPr>
              <a:pPr/>
              <a:t>18</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Sending and Receiving E-Mail</a:t>
            </a:r>
          </a:p>
        </p:txBody>
      </p:sp>
      <p:sp>
        <p:nvSpPr>
          <p:cNvPr id="36866" name="Rectangle 7"/>
          <p:cNvSpPr>
            <a:spLocks noGrp="1" noChangeArrowheads="1"/>
          </p:cNvSpPr>
          <p:nvPr>
            <p:ph idx="1"/>
          </p:nvPr>
        </p:nvSpPr>
        <p:spPr/>
        <p:txBody>
          <a:bodyPr/>
          <a:lstStyle/>
          <a:p>
            <a:r>
              <a:rPr lang="en-US" sz="2400" smtClean="0"/>
              <a:t>An advantage to using Outlook as your e-mail application is that as you create messages, you have easy access to the other Outlook features.</a:t>
            </a:r>
          </a:p>
          <a:p>
            <a:r>
              <a:rPr lang="en-US" sz="2400" b="1" smtClean="0"/>
              <a:t>Receiving E-Mail:</a:t>
            </a:r>
          </a:p>
          <a:p>
            <a:r>
              <a:rPr lang="en-US" sz="2400" smtClean="0"/>
              <a:t>When you open Outlook, it sends a request to your mail server to check if you have any messages waiting. If you do, Outlook receives them and displays them in the Inbox folder.</a:t>
            </a:r>
          </a:p>
        </p:txBody>
      </p:sp>
      <p:sp>
        <p:nvSpPr>
          <p:cNvPr id="36867" name="Rectangle 13"/>
          <p:cNvSpPr>
            <a:spLocks noGrp="1" noChangeArrowheads="1"/>
          </p:cNvSpPr>
          <p:nvPr>
            <p:ph type="sldNum" sz="quarter" idx="10"/>
          </p:nvPr>
        </p:nvSpPr>
        <p:spPr>
          <a:noFill/>
        </p:spPr>
        <p:txBody>
          <a:bodyPr/>
          <a:lstStyle/>
          <a:p>
            <a:fld id="{7D9C4954-33D8-480B-A0A9-5C005F26FA7E}"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
        <p:nvSpPr>
          <p:cNvPr id="3686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1000B17-84A9-46A4-AB1A-765BF3B82D69}" type="slidenum">
              <a:rPr lang="en-US" sz="2600" b="1">
                <a:solidFill>
                  <a:schemeClr val="bg1"/>
                </a:solidFill>
              </a:rPr>
              <a:pPr/>
              <a:t>19</a:t>
            </a:fld>
            <a:endParaRPr lang="en-US" sz="2600" b="1">
              <a:solidFill>
                <a:schemeClr val="bg1"/>
              </a:solidFill>
            </a:endParaRPr>
          </a:p>
        </p:txBody>
      </p:sp>
      <p:sp>
        <p:nvSpPr>
          <p:cNvPr id="3686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0377B55-6989-4C98-9772-1201CB0FDA9C}" type="slidenum">
              <a:rPr lang="en-US" sz="2600" b="1">
                <a:solidFill>
                  <a:schemeClr val="bg1"/>
                </a:solidFill>
              </a:rPr>
              <a:pPr/>
              <a:t>19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63E5B694-C1DB-43FE-8E21-995606D90306}"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D0E9348-193B-457B-B911-BB0DD9AD9040}" type="slidenum">
              <a:rPr lang="en-US" sz="2600" b="1">
                <a:solidFill>
                  <a:schemeClr val="bg1"/>
                </a:solidFill>
              </a:rPr>
              <a:pPr/>
              <a:t>2</a:t>
            </a:fld>
            <a:endParaRPr lang="en-US" sz="2600" b="1">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F4B9F1C-F122-4751-A0CE-610DAB0530DD}" type="slidenum">
              <a:rPr lang="en-US" sz="2600" b="1">
                <a:solidFill>
                  <a:schemeClr val="bg1"/>
                </a:solidFill>
              </a:rPr>
              <a:pPr/>
              <a:t>2</a:t>
            </a:fld>
            <a:endParaRPr lang="en-US" sz="2600" b="1">
              <a:solidFill>
                <a:schemeClr val="bg1"/>
              </a:solidFill>
            </a:endParaRPr>
          </a:p>
        </p:txBody>
      </p:sp>
      <p:sp>
        <p:nvSpPr>
          <p:cNvPr id="18436" name="AutoShape 2"/>
          <p:cNvSpPr>
            <a:spLocks noGrp="1" noChangeArrowheads="1"/>
          </p:cNvSpPr>
          <p:nvPr>
            <p:ph type="title"/>
          </p:nvPr>
        </p:nvSpPr>
        <p:spPr/>
        <p:txBody>
          <a:bodyPr/>
          <a:lstStyle/>
          <a:p>
            <a:pPr eaLnBrk="1" hangingPunct="1"/>
            <a:r>
              <a:rPr lang="en-US" smtClean="0"/>
              <a:t>Objectives</a:t>
            </a:r>
          </a:p>
        </p:txBody>
      </p:sp>
      <p:sp>
        <p:nvSpPr>
          <p:cNvPr id="18437" name="Rectangle 3"/>
          <p:cNvSpPr>
            <a:spLocks noGrp="1" noChangeArrowheads="1"/>
          </p:cNvSpPr>
          <p:nvPr>
            <p:ph type="body" idx="1"/>
          </p:nvPr>
        </p:nvSpPr>
        <p:spPr>
          <a:xfrm>
            <a:off x="838200" y="2438400"/>
            <a:ext cx="7693025" cy="3724275"/>
          </a:xfrm>
        </p:spPr>
        <p:txBody>
          <a:bodyPr/>
          <a:lstStyle/>
          <a:p>
            <a:r>
              <a:rPr lang="en-US" smtClean="0"/>
              <a:t>Categorize electronic communication.</a:t>
            </a:r>
          </a:p>
          <a:p>
            <a:r>
              <a:rPr lang="en-US" smtClean="0"/>
              <a:t>Identify users of electronic communication.</a:t>
            </a:r>
          </a:p>
          <a:p>
            <a:r>
              <a:rPr lang="en-US" smtClean="0"/>
              <a:t>Identify components of electronic communication.</a:t>
            </a:r>
          </a:p>
          <a:p>
            <a:r>
              <a:rPr lang="en-US" smtClean="0"/>
              <a:t>Manage e-mail with Microsoft Outlook.</a:t>
            </a:r>
          </a:p>
          <a:p>
            <a:r>
              <a:rPr lang="en-US" smtClean="0"/>
              <a:t>Send and receive e-mail.</a:t>
            </a:r>
          </a:p>
          <a:p>
            <a:r>
              <a:rPr lang="en-US" smtClean="0"/>
              <a:t>Save a message.</a:t>
            </a:r>
          </a:p>
          <a:p>
            <a:endParaRPr lang="en-US" smtClean="0"/>
          </a:p>
          <a:p>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Sending and Receiving E-Mail (continued)</a:t>
            </a:r>
          </a:p>
        </p:txBody>
      </p:sp>
      <p:sp>
        <p:nvSpPr>
          <p:cNvPr id="37890" name="Rectangle 7"/>
          <p:cNvSpPr>
            <a:spLocks noGrp="1" noChangeArrowheads="1"/>
          </p:cNvSpPr>
          <p:nvPr>
            <p:ph idx="1"/>
          </p:nvPr>
        </p:nvSpPr>
        <p:spPr>
          <a:xfrm>
            <a:off x="838200" y="2362200"/>
            <a:ext cx="6858000" cy="3724275"/>
          </a:xfrm>
        </p:spPr>
        <p:txBody>
          <a:bodyPr/>
          <a:lstStyle/>
          <a:p>
            <a:r>
              <a:rPr lang="en-US" sz="2000" b="1"/>
              <a:t>Receiving E-Mail (continued):</a:t>
            </a:r>
          </a:p>
          <a:p>
            <a:r>
              <a:rPr lang="en-US" sz="2000"/>
              <a:t>The message header tells you who sent the message, the subject of the message. The Reading pane displays the actual text of the message.</a:t>
            </a:r>
          </a:p>
        </p:txBody>
      </p:sp>
      <p:sp>
        <p:nvSpPr>
          <p:cNvPr id="37891" name="Rectangle 13"/>
          <p:cNvSpPr>
            <a:spLocks noGrp="1" noChangeArrowheads="1"/>
          </p:cNvSpPr>
          <p:nvPr>
            <p:ph type="sldNum" sz="quarter" idx="10"/>
          </p:nvPr>
        </p:nvSpPr>
        <p:spPr>
          <a:noFill/>
        </p:spPr>
        <p:txBody>
          <a:bodyPr/>
          <a:lstStyle/>
          <a:p>
            <a:fld id="{9AEC9DCD-8705-47EE-ACD5-457FFBA6E149}"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
        <p:nvSpPr>
          <p:cNvPr id="3789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1EBB452-B397-4EEF-B754-4DD1C58B6D00}" type="slidenum">
              <a:rPr lang="en-US" sz="2600" b="1">
                <a:solidFill>
                  <a:schemeClr val="bg1"/>
                </a:solidFill>
              </a:rPr>
              <a:pPr/>
              <a:t>20</a:t>
            </a:fld>
            <a:endParaRPr lang="en-US" sz="2600" b="1">
              <a:solidFill>
                <a:schemeClr val="bg1"/>
              </a:solidFill>
            </a:endParaRPr>
          </a:p>
        </p:txBody>
      </p:sp>
      <p:sp>
        <p:nvSpPr>
          <p:cNvPr id="3789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EDD3023-0FFE-4202-B259-0E1F3F32E21F}" type="slidenum">
              <a:rPr lang="en-US" sz="2600" b="1">
                <a:solidFill>
                  <a:schemeClr val="bg1"/>
                </a:solidFill>
              </a:rPr>
              <a:pPr/>
              <a:t>20</a:t>
            </a:fld>
            <a:endParaRPr lang="en-US" sz="2600" b="1">
              <a:solidFill>
                <a:schemeClr val="bg1"/>
              </a:solidFill>
            </a:endParaRPr>
          </a:p>
        </p:txBody>
      </p:sp>
      <p:pic>
        <p:nvPicPr>
          <p:cNvPr id="37894" name="Picture 2"/>
          <p:cNvPicPr>
            <a:picLocks noChangeAspect="1" noChangeArrowheads="1"/>
          </p:cNvPicPr>
          <p:nvPr/>
        </p:nvPicPr>
        <p:blipFill>
          <a:blip r:embed="rId2"/>
          <a:srcRect/>
          <a:stretch>
            <a:fillRect/>
          </a:stretch>
        </p:blipFill>
        <p:spPr bwMode="auto">
          <a:xfrm>
            <a:off x="2236788" y="3827463"/>
            <a:ext cx="5016500" cy="2414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Sending and Receiving E-Mail (continued)</a:t>
            </a:r>
          </a:p>
        </p:txBody>
      </p:sp>
      <p:sp>
        <p:nvSpPr>
          <p:cNvPr id="38914" name="Rectangle 7"/>
          <p:cNvSpPr>
            <a:spLocks noGrp="1" noChangeArrowheads="1"/>
          </p:cNvSpPr>
          <p:nvPr>
            <p:ph idx="1"/>
          </p:nvPr>
        </p:nvSpPr>
        <p:spPr>
          <a:xfrm>
            <a:off x="838200" y="2362200"/>
            <a:ext cx="6858000" cy="3724275"/>
          </a:xfrm>
        </p:spPr>
        <p:txBody>
          <a:bodyPr/>
          <a:lstStyle/>
          <a:p>
            <a:r>
              <a:rPr lang="en-US" sz="2400" b="1" smtClean="0"/>
              <a:t>E-Mail Features:</a:t>
            </a:r>
          </a:p>
          <a:p>
            <a:r>
              <a:rPr lang="en-US" sz="2400" smtClean="0"/>
              <a:t>The Outlook Address Book stores names, e-mail addresses, phone numbers, and other contact information so you can easily access it while you are sending and receiving e-mail messages.</a:t>
            </a:r>
          </a:p>
          <a:p>
            <a:r>
              <a:rPr lang="en-US" sz="2400" smtClean="0"/>
              <a:t>You can use a Contact Group to send the same e-mail to a group.</a:t>
            </a:r>
          </a:p>
        </p:txBody>
      </p:sp>
      <p:sp>
        <p:nvSpPr>
          <p:cNvPr id="38915" name="Rectangle 13"/>
          <p:cNvSpPr>
            <a:spLocks noGrp="1" noChangeArrowheads="1"/>
          </p:cNvSpPr>
          <p:nvPr>
            <p:ph type="sldNum" sz="quarter" idx="10"/>
          </p:nvPr>
        </p:nvSpPr>
        <p:spPr>
          <a:noFill/>
        </p:spPr>
        <p:txBody>
          <a:bodyPr/>
          <a:lstStyle/>
          <a:p>
            <a:fld id="{BCC515B8-7541-4AD4-9AE9-78F94C2C7618}"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
        <p:nvSpPr>
          <p:cNvPr id="3891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FC82875-8BF9-4324-98FC-7D3F206C44A6}" type="slidenum">
              <a:rPr lang="en-US" sz="2600" b="1">
                <a:solidFill>
                  <a:schemeClr val="bg1"/>
                </a:solidFill>
              </a:rPr>
              <a:pPr/>
              <a:t>21</a:t>
            </a:fld>
            <a:endParaRPr lang="en-US" sz="2600" b="1">
              <a:solidFill>
                <a:schemeClr val="bg1"/>
              </a:solidFill>
            </a:endParaRPr>
          </a:p>
        </p:txBody>
      </p:sp>
      <p:sp>
        <p:nvSpPr>
          <p:cNvPr id="3891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BDEAE77-0754-4049-91FD-8480DE5FED73}" type="slidenum">
              <a:rPr lang="en-US" sz="2600" b="1">
                <a:solidFill>
                  <a:schemeClr val="bg1"/>
                </a:solidFill>
              </a:rPr>
              <a:pPr/>
              <a:t>21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Sending and Receiving E-Mail (continued)</a:t>
            </a:r>
          </a:p>
        </p:txBody>
      </p:sp>
      <p:sp>
        <p:nvSpPr>
          <p:cNvPr id="39938" name="Rectangle 7"/>
          <p:cNvSpPr>
            <a:spLocks noGrp="1" noChangeArrowheads="1"/>
          </p:cNvSpPr>
          <p:nvPr>
            <p:ph idx="1"/>
          </p:nvPr>
        </p:nvSpPr>
        <p:spPr>
          <a:xfrm>
            <a:off x="838200" y="2362200"/>
            <a:ext cx="6858000" cy="3724275"/>
          </a:xfrm>
        </p:spPr>
        <p:txBody>
          <a:bodyPr/>
          <a:lstStyle/>
          <a:p>
            <a:r>
              <a:rPr lang="en-US" sz="2400" b="1" smtClean="0"/>
              <a:t>Sending E-Mail:</a:t>
            </a:r>
          </a:p>
          <a:p>
            <a:r>
              <a:rPr lang="en-US" sz="2400" smtClean="0"/>
              <a:t>Enter an e-mail address in the To text box.</a:t>
            </a:r>
          </a:p>
          <a:p>
            <a:r>
              <a:rPr lang="en-US" sz="2400" smtClean="0"/>
              <a:t>Include a subject.</a:t>
            </a:r>
          </a:p>
          <a:p>
            <a:r>
              <a:rPr lang="en-US" sz="2400" smtClean="0"/>
              <a:t>Enter the text.</a:t>
            </a:r>
          </a:p>
          <a:p>
            <a:r>
              <a:rPr lang="en-US" sz="2400" smtClean="0"/>
              <a:t>Click Send.</a:t>
            </a:r>
          </a:p>
        </p:txBody>
      </p:sp>
      <p:sp>
        <p:nvSpPr>
          <p:cNvPr id="39939" name="Rectangle 13"/>
          <p:cNvSpPr>
            <a:spLocks noGrp="1" noChangeArrowheads="1"/>
          </p:cNvSpPr>
          <p:nvPr>
            <p:ph type="sldNum" sz="quarter" idx="10"/>
          </p:nvPr>
        </p:nvSpPr>
        <p:spPr>
          <a:noFill/>
        </p:spPr>
        <p:txBody>
          <a:bodyPr/>
          <a:lstStyle/>
          <a:p>
            <a:fld id="{91B90BE8-4E7A-474E-A71D-FDD94DE320A2}"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
        <p:nvSpPr>
          <p:cNvPr id="3994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FBF3199-79EB-4397-B8ED-0A16DFEB235B}" type="slidenum">
              <a:rPr lang="en-US" sz="2600" b="1">
                <a:solidFill>
                  <a:schemeClr val="bg1"/>
                </a:solidFill>
              </a:rPr>
              <a:pPr/>
              <a:t>22</a:t>
            </a:fld>
            <a:endParaRPr lang="en-US" sz="2600" b="1">
              <a:solidFill>
                <a:schemeClr val="bg1"/>
              </a:solidFill>
            </a:endParaRPr>
          </a:p>
        </p:txBody>
      </p:sp>
      <p:sp>
        <p:nvSpPr>
          <p:cNvPr id="3994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1D08F98-AD9E-401B-AD14-4A1C8AE8A349}" type="slidenum">
              <a:rPr lang="en-US" sz="2600" b="1">
                <a:solidFill>
                  <a:schemeClr val="bg1"/>
                </a:solidFill>
              </a:rPr>
              <a:pPr/>
              <a:t>22</a:t>
            </a:fld>
            <a:endParaRPr lang="en-US" sz="2600" b="1">
              <a:solidFill>
                <a:schemeClr val="bg1"/>
              </a:solidFill>
            </a:endParaRPr>
          </a:p>
        </p:txBody>
      </p:sp>
      <p:pic>
        <p:nvPicPr>
          <p:cNvPr id="39942" name="Picture 3"/>
          <p:cNvPicPr>
            <a:picLocks noChangeAspect="1" noChangeArrowheads="1"/>
          </p:cNvPicPr>
          <p:nvPr/>
        </p:nvPicPr>
        <p:blipFill>
          <a:blip r:embed="rId2"/>
          <a:srcRect/>
          <a:stretch>
            <a:fillRect/>
          </a:stretch>
        </p:blipFill>
        <p:spPr bwMode="auto">
          <a:xfrm>
            <a:off x="3263900" y="3733800"/>
            <a:ext cx="5583238"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Sending and Receiving E-Mail (continued)</a:t>
            </a:r>
          </a:p>
        </p:txBody>
      </p:sp>
      <p:sp>
        <p:nvSpPr>
          <p:cNvPr id="40962" name="Rectangle 7"/>
          <p:cNvSpPr>
            <a:spLocks noGrp="1" noChangeArrowheads="1"/>
          </p:cNvSpPr>
          <p:nvPr>
            <p:ph idx="1"/>
          </p:nvPr>
        </p:nvSpPr>
        <p:spPr>
          <a:xfrm>
            <a:off x="838200" y="2362200"/>
            <a:ext cx="6858000" cy="3724275"/>
          </a:xfrm>
        </p:spPr>
        <p:txBody>
          <a:bodyPr/>
          <a:lstStyle/>
          <a:p>
            <a:r>
              <a:rPr lang="en-US" sz="2400" b="1" smtClean="0"/>
              <a:t>Receiving and Opening E-Mail Messages:</a:t>
            </a:r>
          </a:p>
          <a:p>
            <a:r>
              <a:rPr lang="en-US" sz="2400" smtClean="0"/>
              <a:t>Click the Send/Receive All Folders button in the Send/Receive group on the Home tab.</a:t>
            </a:r>
          </a:p>
          <a:p>
            <a:endParaRPr lang="en-US" sz="2400" smtClean="0"/>
          </a:p>
        </p:txBody>
      </p:sp>
      <p:sp>
        <p:nvSpPr>
          <p:cNvPr id="40963" name="Rectangle 13"/>
          <p:cNvSpPr>
            <a:spLocks noGrp="1" noChangeArrowheads="1"/>
          </p:cNvSpPr>
          <p:nvPr>
            <p:ph type="sldNum" sz="quarter" idx="10"/>
          </p:nvPr>
        </p:nvSpPr>
        <p:spPr>
          <a:noFill/>
        </p:spPr>
        <p:txBody>
          <a:bodyPr/>
          <a:lstStyle/>
          <a:p>
            <a:fld id="{A5E03426-F5A8-4798-BC47-5D2D155B417F}"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
        <p:nvSpPr>
          <p:cNvPr id="4096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0516E93-A230-4D0F-BE15-1ECB84405518}" type="slidenum">
              <a:rPr lang="en-US" sz="2600" b="1">
                <a:solidFill>
                  <a:schemeClr val="bg1"/>
                </a:solidFill>
              </a:rPr>
              <a:pPr/>
              <a:t>23</a:t>
            </a:fld>
            <a:endParaRPr lang="en-US" sz="2600" b="1">
              <a:solidFill>
                <a:schemeClr val="bg1"/>
              </a:solidFill>
            </a:endParaRPr>
          </a:p>
        </p:txBody>
      </p:sp>
      <p:sp>
        <p:nvSpPr>
          <p:cNvPr id="4096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20C6CD6-F9A1-499E-9C3D-1C15A5E82682}" type="slidenum">
              <a:rPr lang="en-US" sz="2600" b="1">
                <a:solidFill>
                  <a:schemeClr val="bg1"/>
                </a:solidFill>
              </a:rPr>
              <a:pPr/>
              <a:t>23</a:t>
            </a:fld>
            <a:endParaRPr lang="en-US" sz="2600" b="1">
              <a:solidFill>
                <a:schemeClr val="bg1"/>
              </a:solidFill>
            </a:endParaRPr>
          </a:p>
        </p:txBody>
      </p:sp>
      <p:pic>
        <p:nvPicPr>
          <p:cNvPr id="40966" name="Picture 2"/>
          <p:cNvPicPr>
            <a:picLocks noChangeAspect="1" noChangeArrowheads="1"/>
          </p:cNvPicPr>
          <p:nvPr/>
        </p:nvPicPr>
        <p:blipFill>
          <a:blip r:embed="rId2"/>
          <a:srcRect/>
          <a:stretch>
            <a:fillRect/>
          </a:stretch>
        </p:blipFill>
        <p:spPr bwMode="auto">
          <a:xfrm>
            <a:off x="990600" y="3886200"/>
            <a:ext cx="7429500" cy="1876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Saving a Message</a:t>
            </a:r>
          </a:p>
        </p:txBody>
      </p:sp>
      <p:sp>
        <p:nvSpPr>
          <p:cNvPr id="41986" name="Rectangle 7"/>
          <p:cNvSpPr>
            <a:spLocks noGrp="1" noChangeArrowheads="1"/>
          </p:cNvSpPr>
          <p:nvPr>
            <p:ph idx="1"/>
          </p:nvPr>
        </p:nvSpPr>
        <p:spPr>
          <a:xfrm>
            <a:off x="838200" y="2362200"/>
            <a:ext cx="6858000" cy="3724275"/>
          </a:xfrm>
        </p:spPr>
        <p:txBody>
          <a:bodyPr/>
          <a:lstStyle/>
          <a:p>
            <a:r>
              <a:rPr lang="en-US" sz="2400" smtClean="0"/>
              <a:t>You can save a message as a draft, a file in another format such as a text file, an HTML document, or a template using the Save As dialog box.</a:t>
            </a:r>
          </a:p>
          <a:p>
            <a:r>
              <a:rPr lang="en-US" sz="2400" smtClean="0"/>
              <a:t>Most people reply to messages they receive and save important messages for future reference. </a:t>
            </a:r>
          </a:p>
          <a:p>
            <a:r>
              <a:rPr lang="en-US" sz="2400" smtClean="0"/>
              <a:t>You might want to delete unneeded messages and spam. Spam is unsolicited e-mail, essentially electronic junk mail.</a:t>
            </a:r>
          </a:p>
          <a:p>
            <a:endParaRPr lang="en-US" sz="2400" smtClean="0"/>
          </a:p>
        </p:txBody>
      </p:sp>
      <p:sp>
        <p:nvSpPr>
          <p:cNvPr id="41987" name="Rectangle 13"/>
          <p:cNvSpPr>
            <a:spLocks noGrp="1" noChangeArrowheads="1"/>
          </p:cNvSpPr>
          <p:nvPr>
            <p:ph type="sldNum" sz="quarter" idx="10"/>
          </p:nvPr>
        </p:nvSpPr>
        <p:spPr>
          <a:noFill/>
        </p:spPr>
        <p:txBody>
          <a:bodyPr/>
          <a:lstStyle/>
          <a:p>
            <a:fld id="{DFCE732A-F583-47DC-A999-7F2DB1C9FDD5}"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
        <p:nvSpPr>
          <p:cNvPr id="4198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751D9A5-BCBB-4886-96DB-EFE2DC80A807}" type="slidenum">
              <a:rPr lang="en-US" sz="2600" b="1">
                <a:solidFill>
                  <a:schemeClr val="bg1"/>
                </a:solidFill>
              </a:rPr>
              <a:pPr/>
              <a:t>24</a:t>
            </a:fld>
            <a:endParaRPr lang="en-US" sz="2600" b="1">
              <a:solidFill>
                <a:schemeClr val="bg1"/>
              </a:solidFill>
            </a:endParaRPr>
          </a:p>
        </p:txBody>
      </p:sp>
      <p:sp>
        <p:nvSpPr>
          <p:cNvPr id="4198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D63D54F-D570-450C-8D0D-4BC78C3702A5}" type="slidenum">
              <a:rPr lang="en-US" sz="2600" b="1">
                <a:solidFill>
                  <a:schemeClr val="bg1"/>
                </a:solidFill>
              </a:rPr>
              <a:pPr/>
              <a:t>24</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Saving a Message (continued)</a:t>
            </a:r>
          </a:p>
        </p:txBody>
      </p:sp>
      <p:sp>
        <p:nvSpPr>
          <p:cNvPr id="43010" name="Rectangle 7"/>
          <p:cNvSpPr>
            <a:spLocks noGrp="1" noChangeArrowheads="1"/>
          </p:cNvSpPr>
          <p:nvPr>
            <p:ph idx="1"/>
          </p:nvPr>
        </p:nvSpPr>
        <p:spPr>
          <a:xfrm>
            <a:off x="838200" y="2362200"/>
            <a:ext cx="6858000" cy="3724275"/>
          </a:xfrm>
        </p:spPr>
        <p:txBody>
          <a:bodyPr/>
          <a:lstStyle/>
          <a:p>
            <a:r>
              <a:rPr lang="en-US" sz="2400" b="1" smtClean="0"/>
              <a:t>Replying to a Message:</a:t>
            </a:r>
          </a:p>
          <a:p>
            <a:r>
              <a:rPr lang="en-US" sz="2400" smtClean="0"/>
              <a:t>Select the message, click the Reply or Reply All button in the Respond group on the Home tab, type your response, and click Send.</a:t>
            </a:r>
          </a:p>
          <a:p>
            <a:r>
              <a:rPr lang="en-US" sz="2400" b="1" smtClean="0"/>
              <a:t>Formatting a Message:</a:t>
            </a:r>
          </a:p>
          <a:p>
            <a:r>
              <a:rPr lang="en-US" sz="2400" smtClean="0"/>
              <a:t>You can change the font type, font size, and text color of an e-mail message. You can also add bold, italic, and underline styles to text as well as center it and add bullets.</a:t>
            </a:r>
          </a:p>
        </p:txBody>
      </p:sp>
      <p:sp>
        <p:nvSpPr>
          <p:cNvPr id="43011" name="Rectangle 13"/>
          <p:cNvSpPr>
            <a:spLocks noGrp="1" noChangeArrowheads="1"/>
          </p:cNvSpPr>
          <p:nvPr>
            <p:ph type="sldNum" sz="quarter" idx="10"/>
          </p:nvPr>
        </p:nvSpPr>
        <p:spPr>
          <a:noFill/>
        </p:spPr>
        <p:txBody>
          <a:bodyPr/>
          <a:lstStyle/>
          <a:p>
            <a:fld id="{54F1FC77-BBFD-4ED8-A298-4A7DAC22526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
        <p:nvSpPr>
          <p:cNvPr id="4301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6AC875D-837A-4B0C-9539-857AC40815F3}" type="slidenum">
              <a:rPr lang="en-US" sz="2600" b="1">
                <a:solidFill>
                  <a:schemeClr val="bg1"/>
                </a:solidFill>
              </a:rPr>
              <a:pPr/>
              <a:t>25</a:t>
            </a:fld>
            <a:endParaRPr lang="en-US" sz="2600" b="1">
              <a:solidFill>
                <a:schemeClr val="bg1"/>
              </a:solidFill>
            </a:endParaRPr>
          </a:p>
        </p:txBody>
      </p:sp>
      <p:sp>
        <p:nvSpPr>
          <p:cNvPr id="4301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F7C98A8-5B45-4D62-81F4-59C8E04F2362}" type="slidenum">
              <a:rPr lang="en-US" sz="2600" b="1">
                <a:solidFill>
                  <a:schemeClr val="bg1"/>
                </a:solidFill>
              </a:rPr>
              <a:pPr/>
              <a:t>25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Saving a Message (continued)</a:t>
            </a:r>
          </a:p>
        </p:txBody>
      </p:sp>
      <p:sp>
        <p:nvSpPr>
          <p:cNvPr id="44034" name="Rectangle 7"/>
          <p:cNvSpPr>
            <a:spLocks noGrp="1" noChangeArrowheads="1"/>
          </p:cNvSpPr>
          <p:nvPr>
            <p:ph idx="1"/>
          </p:nvPr>
        </p:nvSpPr>
        <p:spPr>
          <a:xfrm>
            <a:off x="838200" y="2362200"/>
            <a:ext cx="6858000" cy="3724275"/>
          </a:xfrm>
        </p:spPr>
        <p:txBody>
          <a:bodyPr/>
          <a:lstStyle/>
          <a:p>
            <a:r>
              <a:rPr lang="en-US" sz="2400" b="1" smtClean="0"/>
              <a:t>Attaching a File to an E-Mail Message:</a:t>
            </a:r>
          </a:p>
          <a:p>
            <a:r>
              <a:rPr lang="en-US" sz="2400" smtClean="0"/>
              <a:t>Attachments are documents, images, figures, and other files that you can attach to your e-mail messages. </a:t>
            </a:r>
          </a:p>
          <a:p>
            <a:r>
              <a:rPr lang="en-US" sz="2400" smtClean="0"/>
              <a:t>Click the Attach File button in the Include group on the Message window Ribbon, locate the file or document you want to attach in the Insert File dialog box, and then click the Insert button.</a:t>
            </a:r>
          </a:p>
        </p:txBody>
      </p:sp>
      <p:sp>
        <p:nvSpPr>
          <p:cNvPr id="44035" name="Rectangle 13"/>
          <p:cNvSpPr>
            <a:spLocks noGrp="1" noChangeArrowheads="1"/>
          </p:cNvSpPr>
          <p:nvPr>
            <p:ph type="sldNum" sz="quarter" idx="10"/>
          </p:nvPr>
        </p:nvSpPr>
        <p:spPr>
          <a:noFill/>
        </p:spPr>
        <p:txBody>
          <a:bodyPr/>
          <a:lstStyle/>
          <a:p>
            <a:fld id="{D290070B-649D-4207-839A-B09448AD81FA}"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
        <p:nvSpPr>
          <p:cNvPr id="4403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0B2A063-5ACB-491C-A15D-142469E60E73}" type="slidenum">
              <a:rPr lang="en-US" sz="2600" b="1">
                <a:solidFill>
                  <a:schemeClr val="bg1"/>
                </a:solidFill>
              </a:rPr>
              <a:pPr/>
              <a:t>26</a:t>
            </a:fld>
            <a:endParaRPr lang="en-US" sz="2600" b="1">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705B0BE-78A2-42DE-9B71-34B1DEA30855}" type="slidenum">
              <a:rPr lang="en-US" sz="2600" b="1">
                <a:solidFill>
                  <a:schemeClr val="bg1"/>
                </a:solidFill>
              </a:rPr>
              <a:pPr/>
              <a:t>26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Saving a Message (continued)</a:t>
            </a:r>
          </a:p>
        </p:txBody>
      </p:sp>
      <p:sp>
        <p:nvSpPr>
          <p:cNvPr id="45058" name="Rectangle 7"/>
          <p:cNvSpPr>
            <a:spLocks noGrp="1" noChangeArrowheads="1"/>
          </p:cNvSpPr>
          <p:nvPr>
            <p:ph idx="1"/>
          </p:nvPr>
        </p:nvSpPr>
        <p:spPr>
          <a:xfrm>
            <a:off x="838200" y="2362200"/>
            <a:ext cx="6858000" cy="3724275"/>
          </a:xfrm>
        </p:spPr>
        <p:txBody>
          <a:bodyPr/>
          <a:lstStyle/>
          <a:p>
            <a:r>
              <a:rPr lang="en-US" sz="2400" b="1" smtClean="0"/>
              <a:t>Attaching a File to an E-Mail Message (continued):</a:t>
            </a:r>
          </a:p>
        </p:txBody>
      </p:sp>
      <p:sp>
        <p:nvSpPr>
          <p:cNvPr id="45059" name="Rectangle 13"/>
          <p:cNvSpPr>
            <a:spLocks noGrp="1" noChangeArrowheads="1"/>
          </p:cNvSpPr>
          <p:nvPr>
            <p:ph type="sldNum" sz="quarter" idx="10"/>
          </p:nvPr>
        </p:nvSpPr>
        <p:spPr>
          <a:noFill/>
        </p:spPr>
        <p:txBody>
          <a:bodyPr/>
          <a:lstStyle/>
          <a:p>
            <a:fld id="{4969DD65-3B67-44ED-BABB-7CD8CA677E4C}"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
        <p:nvSpPr>
          <p:cNvPr id="4506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2A76FDB-69F8-478E-B9AE-7D4D2608C20F}" type="slidenum">
              <a:rPr lang="en-US" sz="2600" b="1">
                <a:solidFill>
                  <a:schemeClr val="bg1"/>
                </a:solidFill>
              </a:rPr>
              <a:pPr/>
              <a:t>27</a:t>
            </a:fld>
            <a:endParaRPr lang="en-US" sz="2600" b="1">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4F1E7CA-5238-4675-ABE3-7132020B4F00}" type="slidenum">
              <a:rPr lang="en-US" sz="2600" b="1">
                <a:solidFill>
                  <a:schemeClr val="bg1"/>
                </a:solidFill>
              </a:rPr>
              <a:pPr/>
              <a:t>27</a:t>
            </a:fld>
            <a:endParaRPr lang="en-US" sz="2600" b="1">
              <a:solidFill>
                <a:schemeClr val="bg1"/>
              </a:solidFill>
            </a:endParaRPr>
          </a:p>
        </p:txBody>
      </p:sp>
      <p:pic>
        <p:nvPicPr>
          <p:cNvPr id="45062" name="Picture 2"/>
          <p:cNvPicPr>
            <a:picLocks noChangeAspect="1" noChangeArrowheads="1"/>
          </p:cNvPicPr>
          <p:nvPr/>
        </p:nvPicPr>
        <p:blipFill>
          <a:blip r:embed="rId2"/>
          <a:srcRect/>
          <a:stretch>
            <a:fillRect/>
          </a:stretch>
        </p:blipFill>
        <p:spPr bwMode="auto">
          <a:xfrm>
            <a:off x="1524000" y="3365500"/>
            <a:ext cx="6248400" cy="2876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Saving a Message (continued)</a:t>
            </a:r>
          </a:p>
        </p:txBody>
      </p:sp>
      <p:sp>
        <p:nvSpPr>
          <p:cNvPr id="46082" name="Rectangle 7"/>
          <p:cNvSpPr>
            <a:spLocks noGrp="1" noChangeArrowheads="1"/>
          </p:cNvSpPr>
          <p:nvPr>
            <p:ph idx="1"/>
          </p:nvPr>
        </p:nvSpPr>
        <p:spPr>
          <a:xfrm>
            <a:off x="838200" y="2362200"/>
            <a:ext cx="6858000" cy="3724275"/>
          </a:xfrm>
        </p:spPr>
        <p:txBody>
          <a:bodyPr/>
          <a:lstStyle/>
          <a:p>
            <a:r>
              <a:rPr lang="en-US" sz="2400" b="1" smtClean="0"/>
              <a:t>Managing Attachments:</a:t>
            </a:r>
          </a:p>
          <a:p>
            <a:r>
              <a:rPr lang="en-US" sz="2400" smtClean="0"/>
              <a:t>When you receive an attachment, you can:</a:t>
            </a:r>
          </a:p>
          <a:p>
            <a:pPr lvl="1"/>
            <a:r>
              <a:rPr lang="en-US" sz="2000" smtClean="0"/>
              <a:t>Preview it by clicking the attachment in the Message window to display the contents in the Reading pane</a:t>
            </a:r>
          </a:p>
          <a:p>
            <a:pPr lvl="1"/>
            <a:r>
              <a:rPr lang="en-US" sz="2000" smtClean="0"/>
              <a:t>Open the attachment by double-clicking it in the Message window</a:t>
            </a:r>
          </a:p>
          <a:p>
            <a:pPr lvl="1"/>
            <a:r>
              <a:rPr lang="en-US" sz="2000" smtClean="0"/>
              <a:t>Save the attachment by right-clicking it, clicking Save As on the shortcut menu</a:t>
            </a:r>
          </a:p>
          <a:p>
            <a:pPr lvl="1"/>
            <a:r>
              <a:rPr lang="en-US" sz="2000" smtClean="0"/>
              <a:t>Remove the attachment  by right-clicking it and clicking Remove Attachment on the shortcut menu</a:t>
            </a:r>
          </a:p>
        </p:txBody>
      </p:sp>
      <p:sp>
        <p:nvSpPr>
          <p:cNvPr id="46083" name="Rectangle 13"/>
          <p:cNvSpPr>
            <a:spLocks noGrp="1" noChangeArrowheads="1"/>
          </p:cNvSpPr>
          <p:nvPr>
            <p:ph type="sldNum" sz="quarter" idx="10"/>
          </p:nvPr>
        </p:nvSpPr>
        <p:spPr>
          <a:noFill/>
        </p:spPr>
        <p:txBody>
          <a:bodyPr/>
          <a:lstStyle/>
          <a:p>
            <a:fld id="{EA7CD83C-314B-438D-9CA3-D9ECBD1EAF60}"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
        <p:nvSpPr>
          <p:cNvPr id="4608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6FB71F5-0D89-4E64-B146-D479176B3A0F}" type="slidenum">
              <a:rPr lang="en-US" sz="2600" b="1">
                <a:solidFill>
                  <a:schemeClr val="bg1"/>
                </a:solidFill>
              </a:rPr>
              <a:pPr/>
              <a:t>28</a:t>
            </a:fld>
            <a:endParaRPr lang="en-US" sz="2600" b="1">
              <a:solidFill>
                <a:schemeClr val="bg1"/>
              </a:solidFill>
            </a:endParaRP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B2CDA5E-06FA-401F-AFA6-1BBA8E122D7B}" type="slidenum">
              <a:rPr lang="en-US" sz="2600" b="1">
                <a:solidFill>
                  <a:schemeClr val="bg1"/>
                </a:solidFill>
              </a:rPr>
              <a:pPr/>
              <a:t>28</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Saving a Message (continued)</a:t>
            </a:r>
          </a:p>
        </p:txBody>
      </p:sp>
      <p:sp>
        <p:nvSpPr>
          <p:cNvPr id="47106" name="Rectangle 7"/>
          <p:cNvSpPr>
            <a:spLocks noGrp="1" noChangeArrowheads="1"/>
          </p:cNvSpPr>
          <p:nvPr>
            <p:ph idx="1"/>
          </p:nvPr>
        </p:nvSpPr>
        <p:spPr>
          <a:xfrm>
            <a:off x="838200" y="2362200"/>
            <a:ext cx="6858000" cy="3724275"/>
          </a:xfrm>
        </p:spPr>
        <p:txBody>
          <a:bodyPr/>
          <a:lstStyle/>
          <a:p>
            <a:r>
              <a:rPr lang="en-US" sz="2400" b="1" smtClean="0"/>
              <a:t>Message Icons:</a:t>
            </a:r>
          </a:p>
          <a:p>
            <a:r>
              <a:rPr lang="en-US" sz="2400" smtClean="0"/>
              <a:t>Icons in the message headers in the message list offer clues about each message.</a:t>
            </a:r>
          </a:p>
          <a:p>
            <a:pPr lvl="1"/>
            <a:r>
              <a:rPr lang="en-US" sz="2000" smtClean="0"/>
              <a:t>A sealed envelope icon indicates a message that has been received but not read.</a:t>
            </a:r>
          </a:p>
          <a:p>
            <a:pPr lvl="1"/>
            <a:r>
              <a:rPr lang="en-US" sz="2000" smtClean="0"/>
              <a:t>An exclamation point means the sender considers it an urgent or high-priority message.</a:t>
            </a:r>
          </a:p>
          <a:p>
            <a:pPr lvl="1"/>
            <a:r>
              <a:rPr lang="en-US" sz="2000" smtClean="0"/>
              <a:t>A paper clip indicates that the message has an attached file.</a:t>
            </a:r>
          </a:p>
          <a:p>
            <a:pPr lvl="1"/>
            <a:r>
              <a:rPr lang="en-US" sz="2000" smtClean="0"/>
              <a:t>A flag icon is a reminder to follow up.</a:t>
            </a:r>
          </a:p>
        </p:txBody>
      </p:sp>
      <p:sp>
        <p:nvSpPr>
          <p:cNvPr id="47107" name="Rectangle 13"/>
          <p:cNvSpPr>
            <a:spLocks noGrp="1" noChangeArrowheads="1"/>
          </p:cNvSpPr>
          <p:nvPr>
            <p:ph type="sldNum" sz="quarter" idx="10"/>
          </p:nvPr>
        </p:nvSpPr>
        <p:spPr>
          <a:noFill/>
        </p:spPr>
        <p:txBody>
          <a:bodyPr/>
          <a:lstStyle/>
          <a:p>
            <a:fld id="{974D4F12-3C64-4271-953D-F84F774CF1F6}"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
        <p:nvSpPr>
          <p:cNvPr id="4710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461A86-515C-4211-A2B3-89C4470E97E2}" type="slidenum">
              <a:rPr lang="en-US" sz="2600" b="1">
                <a:solidFill>
                  <a:schemeClr val="bg1"/>
                </a:solidFill>
              </a:rPr>
              <a:pPr/>
              <a:t>29</a:t>
            </a:fld>
            <a:endParaRPr lang="en-US" sz="2600" b="1">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A6CA3CD-5829-48F4-ADE9-D6D1CD5AA3FA}" type="slidenum">
              <a:rPr lang="en-US" sz="2600" b="1">
                <a:solidFill>
                  <a:schemeClr val="bg1"/>
                </a:solidFill>
              </a:rPr>
              <a:pPr/>
              <a:t>29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5914BC65-32E7-403D-A91D-1AFD3D0E7DB6}"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706697C-0565-44D8-81E2-CE4E0258795C}" type="slidenum">
              <a:rPr lang="en-US" sz="2600" b="1">
                <a:solidFill>
                  <a:schemeClr val="bg1"/>
                </a:solidFill>
              </a:rPr>
              <a:pPr/>
              <a:t>3</a:t>
            </a:fld>
            <a:endParaRPr lang="en-US" sz="2600" b="1">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04FB44B-BC73-4C64-BF04-B99AFF990068}" type="slidenum">
              <a:rPr lang="en-US" sz="2600" b="1">
                <a:solidFill>
                  <a:schemeClr val="bg1"/>
                </a:solidFill>
              </a:rPr>
              <a:pPr/>
              <a:t>3</a:t>
            </a:fld>
            <a:endParaRPr lang="en-US" sz="2600" b="1">
              <a:solidFill>
                <a:schemeClr val="bg1"/>
              </a:solidFill>
            </a:endParaRPr>
          </a:p>
        </p:txBody>
      </p:sp>
      <p:sp>
        <p:nvSpPr>
          <p:cNvPr id="20484" name="AutoShape 2"/>
          <p:cNvSpPr>
            <a:spLocks noGrp="1" noChangeArrowheads="1"/>
          </p:cNvSpPr>
          <p:nvPr>
            <p:ph type="title"/>
          </p:nvPr>
        </p:nvSpPr>
        <p:spPr/>
        <p:txBody>
          <a:bodyPr/>
          <a:lstStyle/>
          <a:p>
            <a:pPr eaLnBrk="1" hangingPunct="1"/>
            <a:r>
              <a:rPr lang="en-US" smtClean="0"/>
              <a:t>Vocabulary</a:t>
            </a:r>
          </a:p>
        </p:txBody>
      </p:sp>
      <p:sp>
        <p:nvSpPr>
          <p:cNvPr id="20485" name="Rectangle 3"/>
          <p:cNvSpPr>
            <a:spLocks noGrp="1" noChangeArrowheads="1"/>
          </p:cNvSpPr>
          <p:nvPr>
            <p:ph type="body" sz="half" idx="1"/>
          </p:nvPr>
        </p:nvSpPr>
        <p:spPr/>
        <p:txBody>
          <a:bodyPr/>
          <a:lstStyle/>
          <a:p>
            <a:pPr>
              <a:lnSpc>
                <a:spcPct val="90000"/>
              </a:lnSpc>
            </a:pPr>
            <a:r>
              <a:rPr lang="en-US" smtClean="0"/>
              <a:t>Address Book</a:t>
            </a:r>
          </a:p>
          <a:p>
            <a:pPr>
              <a:lnSpc>
                <a:spcPct val="90000"/>
              </a:lnSpc>
            </a:pPr>
            <a:r>
              <a:rPr lang="en-US" smtClean="0"/>
              <a:t>archiving</a:t>
            </a:r>
          </a:p>
          <a:p>
            <a:pPr>
              <a:lnSpc>
                <a:spcPct val="90000"/>
              </a:lnSpc>
            </a:pPr>
            <a:r>
              <a:rPr lang="en-US" smtClean="0"/>
              <a:t>attachment</a:t>
            </a:r>
          </a:p>
          <a:p>
            <a:pPr>
              <a:lnSpc>
                <a:spcPct val="90000"/>
              </a:lnSpc>
            </a:pPr>
            <a:r>
              <a:rPr lang="en-US" smtClean="0"/>
              <a:t>Contact Group</a:t>
            </a:r>
          </a:p>
          <a:p>
            <a:pPr>
              <a:lnSpc>
                <a:spcPct val="90000"/>
              </a:lnSpc>
            </a:pPr>
            <a:r>
              <a:rPr lang="en-US" smtClean="0"/>
              <a:t>e-mail address</a:t>
            </a:r>
          </a:p>
          <a:p>
            <a:pPr>
              <a:lnSpc>
                <a:spcPct val="90000"/>
              </a:lnSpc>
            </a:pPr>
            <a:r>
              <a:rPr lang="en-US" smtClean="0"/>
              <a:t>electronic mail (e-mail)</a:t>
            </a:r>
          </a:p>
          <a:p>
            <a:pPr>
              <a:lnSpc>
                <a:spcPct val="90000"/>
              </a:lnSpc>
            </a:pPr>
            <a:r>
              <a:rPr lang="en-US" smtClean="0"/>
              <a:t>instant messaging</a:t>
            </a:r>
          </a:p>
        </p:txBody>
      </p:sp>
      <p:sp>
        <p:nvSpPr>
          <p:cNvPr id="20486" name="Content Placeholder 1"/>
          <p:cNvSpPr>
            <a:spLocks noGrp="1"/>
          </p:cNvSpPr>
          <p:nvPr>
            <p:ph sz="half" idx="2"/>
          </p:nvPr>
        </p:nvSpPr>
        <p:spPr/>
        <p:txBody>
          <a:bodyPr/>
          <a:lstStyle/>
          <a:p>
            <a:r>
              <a:rPr lang="en-US" smtClean="0"/>
              <a:t>packet</a:t>
            </a:r>
          </a:p>
          <a:p>
            <a:r>
              <a:rPr lang="en-US" smtClean="0"/>
              <a:t>save a message</a:t>
            </a:r>
          </a:p>
          <a:p>
            <a:r>
              <a:rPr lang="en-US" smtClean="0"/>
              <a:t>signature</a:t>
            </a:r>
          </a:p>
          <a:p>
            <a:r>
              <a:rPr lang="en-US" smtClean="0"/>
              <a:t>spam</a:t>
            </a:r>
          </a:p>
          <a:p>
            <a:r>
              <a:rPr lang="en-US" smtClean="0"/>
              <a:t>text messaging</a:t>
            </a:r>
          </a:p>
          <a:p>
            <a:r>
              <a:rPr lang="en-US" smtClean="0"/>
              <a:t>user agent</a:t>
            </a:r>
          </a:p>
          <a:p>
            <a:r>
              <a:rPr lang="en-US" smtClean="0"/>
              <a:t>Windows Live Mail</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Saving a Message (continued)</a:t>
            </a:r>
          </a:p>
        </p:txBody>
      </p:sp>
      <p:sp>
        <p:nvSpPr>
          <p:cNvPr id="48130" name="Rectangle 7"/>
          <p:cNvSpPr>
            <a:spLocks noGrp="1" noChangeArrowheads="1"/>
          </p:cNvSpPr>
          <p:nvPr>
            <p:ph idx="1"/>
          </p:nvPr>
        </p:nvSpPr>
        <p:spPr>
          <a:xfrm>
            <a:off x="838200" y="2362200"/>
            <a:ext cx="6858000" cy="3724275"/>
          </a:xfrm>
        </p:spPr>
        <p:txBody>
          <a:bodyPr/>
          <a:lstStyle/>
          <a:p>
            <a:r>
              <a:rPr lang="en-US" sz="2400" b="1" smtClean="0"/>
              <a:t>Copying to Multiple Recipients:</a:t>
            </a:r>
          </a:p>
          <a:p>
            <a:r>
              <a:rPr lang="en-US" sz="2400" smtClean="0"/>
              <a:t>You can insert more than one address in the To, Cc, and Bcc boxes to send to all the addresses at the same time.</a:t>
            </a:r>
          </a:p>
          <a:p>
            <a:r>
              <a:rPr lang="en-US" sz="2400" smtClean="0"/>
              <a:t>Each e-mail address should be separated by a semicolon.</a:t>
            </a:r>
          </a:p>
        </p:txBody>
      </p:sp>
      <p:sp>
        <p:nvSpPr>
          <p:cNvPr id="48131" name="Rectangle 13"/>
          <p:cNvSpPr>
            <a:spLocks noGrp="1" noChangeArrowheads="1"/>
          </p:cNvSpPr>
          <p:nvPr>
            <p:ph type="sldNum" sz="quarter" idx="10"/>
          </p:nvPr>
        </p:nvSpPr>
        <p:spPr>
          <a:noFill/>
        </p:spPr>
        <p:txBody>
          <a:bodyPr/>
          <a:lstStyle/>
          <a:p>
            <a:fld id="{C19F0D5B-1D76-44BF-A3D9-4348C0C89633}"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
        <p:nvSpPr>
          <p:cNvPr id="4813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47CB662-B423-4C2B-B7DB-41E46370E912}" type="slidenum">
              <a:rPr lang="en-US" sz="2600" b="1">
                <a:solidFill>
                  <a:schemeClr val="bg1"/>
                </a:solidFill>
              </a:rPr>
              <a:pPr/>
              <a:t>30</a:t>
            </a:fld>
            <a:endParaRPr lang="en-US" sz="2600" b="1">
              <a:solidFill>
                <a:schemeClr val="bg1"/>
              </a:solidFill>
            </a:endParaRPr>
          </a:p>
        </p:txBody>
      </p:sp>
      <p:sp>
        <p:nvSpPr>
          <p:cNvPr id="4813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6621D73-D274-4632-B337-ADA7292E979D}" type="slidenum">
              <a:rPr lang="en-US" sz="2600" b="1">
                <a:solidFill>
                  <a:schemeClr val="bg1"/>
                </a:solidFill>
              </a:rPr>
              <a:pPr/>
              <a:t>30</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Saving a Message (continued)</a:t>
            </a:r>
          </a:p>
        </p:txBody>
      </p:sp>
      <p:sp>
        <p:nvSpPr>
          <p:cNvPr id="49154" name="Rectangle 7"/>
          <p:cNvSpPr>
            <a:spLocks noGrp="1" noChangeArrowheads="1"/>
          </p:cNvSpPr>
          <p:nvPr>
            <p:ph idx="1"/>
          </p:nvPr>
        </p:nvSpPr>
        <p:spPr>
          <a:xfrm>
            <a:off x="838200" y="2362200"/>
            <a:ext cx="7315200" cy="3724275"/>
          </a:xfrm>
        </p:spPr>
        <p:txBody>
          <a:bodyPr/>
          <a:lstStyle/>
          <a:p>
            <a:r>
              <a:rPr lang="en-US" sz="2000" b="1"/>
              <a:t>Mail Configuration Options:</a:t>
            </a:r>
          </a:p>
          <a:p>
            <a:r>
              <a:rPr lang="en-US" sz="2000"/>
              <a:t>You can configure Outlook to deal automatically with e-mail:</a:t>
            </a:r>
          </a:p>
          <a:p>
            <a:pPr lvl="1"/>
            <a:r>
              <a:rPr lang="en-US" sz="2000"/>
              <a:t>Automatic “out of the office” response replies to all e-mail messages when you are unable to reply yourself.</a:t>
            </a:r>
          </a:p>
          <a:p>
            <a:pPr lvl="1"/>
            <a:r>
              <a:rPr lang="en-US" sz="2000"/>
              <a:t>Forwarding command automatically redirects your mail to another e-mail address</a:t>
            </a:r>
          </a:p>
          <a:p>
            <a:pPr lvl="1"/>
            <a:r>
              <a:rPr lang="en-US" sz="2000"/>
              <a:t>Redirect messages to your mobile phone</a:t>
            </a:r>
          </a:p>
          <a:p>
            <a:pPr lvl="1"/>
            <a:r>
              <a:rPr lang="en-US" sz="2000"/>
              <a:t>Block Senders List prevents messages from designated addresses from being placed in your Inbox</a:t>
            </a:r>
          </a:p>
          <a:p>
            <a:pPr lvl="1"/>
            <a:r>
              <a:rPr lang="en-US" sz="2000"/>
              <a:t>Safe Senders/Safe Recipients List accepts all e-mails from the sender names contained in the list.</a:t>
            </a:r>
          </a:p>
          <a:p>
            <a:endParaRPr lang="en-US" sz="2000"/>
          </a:p>
        </p:txBody>
      </p:sp>
      <p:sp>
        <p:nvSpPr>
          <p:cNvPr id="49155" name="Rectangle 13"/>
          <p:cNvSpPr>
            <a:spLocks noGrp="1" noChangeArrowheads="1"/>
          </p:cNvSpPr>
          <p:nvPr>
            <p:ph type="sldNum" sz="quarter" idx="10"/>
          </p:nvPr>
        </p:nvSpPr>
        <p:spPr>
          <a:noFill/>
        </p:spPr>
        <p:txBody>
          <a:bodyPr/>
          <a:lstStyle/>
          <a:p>
            <a:fld id="{815B7C20-7A50-41FE-AA73-322B74D7BAE8}"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
        <p:nvSpPr>
          <p:cNvPr id="4915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A6CB589-EC79-4AEF-A608-D823C86C1115}" type="slidenum">
              <a:rPr lang="en-US" sz="2600" b="1">
                <a:solidFill>
                  <a:schemeClr val="bg1"/>
                </a:solidFill>
              </a:rPr>
              <a:pPr/>
              <a:t>31</a:t>
            </a:fld>
            <a:endParaRPr lang="en-US" sz="2600" b="1">
              <a:solidFill>
                <a:schemeClr val="bg1"/>
              </a:solidFill>
            </a:endParaRPr>
          </a:p>
        </p:txBody>
      </p:sp>
      <p:sp>
        <p:nvSpPr>
          <p:cNvPr id="491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4277D8F-08BC-4AF3-853D-418DA079E54E}" type="slidenum">
              <a:rPr lang="en-US" sz="2600" b="1">
                <a:solidFill>
                  <a:schemeClr val="bg1"/>
                </a:solidFill>
              </a:rPr>
              <a:pPr/>
              <a:t>31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Saving a Message (continued)</a:t>
            </a:r>
          </a:p>
        </p:txBody>
      </p:sp>
      <p:sp>
        <p:nvSpPr>
          <p:cNvPr id="50178" name="Rectangle 7"/>
          <p:cNvSpPr>
            <a:spLocks noGrp="1" noChangeArrowheads="1"/>
          </p:cNvSpPr>
          <p:nvPr>
            <p:ph idx="1"/>
          </p:nvPr>
        </p:nvSpPr>
        <p:spPr>
          <a:xfrm>
            <a:off x="838200" y="2362200"/>
            <a:ext cx="7315200" cy="3724275"/>
          </a:xfrm>
        </p:spPr>
        <p:txBody>
          <a:bodyPr/>
          <a:lstStyle/>
          <a:p>
            <a:r>
              <a:rPr lang="en-US" sz="2000" b="1"/>
              <a:t>Mail Configuration Options (continued):</a:t>
            </a:r>
          </a:p>
          <a:p>
            <a:r>
              <a:rPr lang="en-US" sz="2000"/>
              <a:t>A signature consists of text or pictures that you create so Outlook can add it to the end of any outgoing messages</a:t>
            </a:r>
          </a:p>
          <a:p>
            <a:endParaRPr lang="en-US" sz="2000"/>
          </a:p>
        </p:txBody>
      </p:sp>
      <p:sp>
        <p:nvSpPr>
          <p:cNvPr id="50179" name="Rectangle 13"/>
          <p:cNvSpPr>
            <a:spLocks noGrp="1" noChangeArrowheads="1"/>
          </p:cNvSpPr>
          <p:nvPr>
            <p:ph type="sldNum" sz="quarter" idx="10"/>
          </p:nvPr>
        </p:nvSpPr>
        <p:spPr>
          <a:noFill/>
        </p:spPr>
        <p:txBody>
          <a:bodyPr/>
          <a:lstStyle/>
          <a:p>
            <a:fld id="{0B271F8C-1719-464B-9F9E-8364D9D66656}"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
        <p:nvSpPr>
          <p:cNvPr id="5018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20BCBA7-C869-4B71-9E7B-3A8D76F9AFED}" type="slidenum">
              <a:rPr lang="en-US" sz="2600" b="1">
                <a:solidFill>
                  <a:schemeClr val="bg1"/>
                </a:solidFill>
              </a:rPr>
              <a:pPr/>
              <a:t>32</a:t>
            </a:fld>
            <a:endParaRPr lang="en-US" sz="2600" b="1">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FF0FE0E-795C-40E5-A3E8-48B4F0334055}" type="slidenum">
              <a:rPr lang="en-US" sz="2600" b="1">
                <a:solidFill>
                  <a:schemeClr val="bg1"/>
                </a:solidFill>
              </a:rPr>
              <a:pPr/>
              <a:t>32</a:t>
            </a:fld>
            <a:endParaRPr lang="en-US" sz="2600" b="1">
              <a:solidFill>
                <a:schemeClr val="bg1"/>
              </a:solidFill>
            </a:endParaRPr>
          </a:p>
        </p:txBody>
      </p:sp>
      <p:pic>
        <p:nvPicPr>
          <p:cNvPr id="50182" name="Picture 2"/>
          <p:cNvPicPr>
            <a:picLocks noChangeAspect="1" noChangeArrowheads="1"/>
          </p:cNvPicPr>
          <p:nvPr/>
        </p:nvPicPr>
        <p:blipFill>
          <a:blip r:embed="rId2"/>
          <a:srcRect/>
          <a:stretch>
            <a:fillRect/>
          </a:stretch>
        </p:blipFill>
        <p:spPr bwMode="auto">
          <a:xfrm>
            <a:off x="1822450" y="3441700"/>
            <a:ext cx="5522913" cy="288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3"/>
          <p:cNvSpPr>
            <a:spLocks noGrp="1" noChangeArrowheads="1"/>
          </p:cNvSpPr>
          <p:nvPr>
            <p:ph type="sldNum" sz="quarter" idx="10"/>
          </p:nvPr>
        </p:nvSpPr>
        <p:spPr>
          <a:noFill/>
        </p:spPr>
        <p:txBody>
          <a:bodyPr/>
          <a:lstStyle/>
          <a:p>
            <a:fld id="{7124D1EB-F42B-4FB8-9E4E-E70223CCC157}"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34ED438-30F0-4E85-ACEC-A643D245851A}" type="slidenum">
              <a:rPr lang="en-US" sz="2600" b="1">
                <a:solidFill>
                  <a:schemeClr val="bg1"/>
                </a:solidFill>
              </a:rPr>
              <a:pPr/>
              <a:t>33</a:t>
            </a:fld>
            <a:endParaRPr lang="en-US" sz="2600" b="1">
              <a:solidFill>
                <a:schemeClr val="bg1"/>
              </a:solidFill>
            </a:endParaRPr>
          </a:p>
        </p:txBody>
      </p:sp>
      <p:sp>
        <p:nvSpPr>
          <p:cNvPr id="51203" name="Title 1"/>
          <p:cNvSpPr>
            <a:spLocks noGrp="1"/>
          </p:cNvSpPr>
          <p:nvPr>
            <p:ph type="title"/>
          </p:nvPr>
        </p:nvSpPr>
        <p:spPr/>
        <p:txBody>
          <a:bodyPr/>
          <a:lstStyle/>
          <a:p>
            <a:pPr eaLnBrk="1" hangingPunct="1"/>
            <a:r>
              <a:rPr lang="en-US" smtClean="0"/>
              <a:t>Summary</a:t>
            </a:r>
          </a:p>
        </p:txBody>
      </p:sp>
      <p:sp>
        <p:nvSpPr>
          <p:cNvPr id="51204" name="Content Placeholder 2"/>
          <p:cNvSpPr>
            <a:spLocks noGrp="1"/>
          </p:cNvSpPr>
          <p:nvPr>
            <p:ph idx="1"/>
          </p:nvPr>
        </p:nvSpPr>
        <p:spPr/>
        <p:txBody>
          <a:bodyPr/>
          <a:lstStyle/>
          <a:p>
            <a:pPr eaLnBrk="1" hangingPunct="1">
              <a:buFont typeface="Wingdings" charset="2"/>
              <a:buNone/>
            </a:pPr>
            <a:r>
              <a:rPr lang="en-US" sz="2400" smtClean="0"/>
              <a:t>In this lesson, you learned:</a:t>
            </a:r>
          </a:p>
          <a:p>
            <a:r>
              <a:rPr lang="en-US" sz="2400" smtClean="0"/>
              <a:t>Electronic communication includes e-mail, instant messages, text messages, VoIP phone calls, online conferences, chat rooms, blogs, and social networks.</a:t>
            </a:r>
          </a:p>
          <a:p>
            <a:r>
              <a:rPr lang="en-US" sz="2400" smtClean="0"/>
              <a:t>The components of electronic communication include software, a sender, a receiver, a channel, communication content, and protocols.</a:t>
            </a: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5DCF8DA4-4D01-480E-97A5-9E38CCA59E31}" type="slidenum">
              <a:rPr lang="en-US" sz="2600" b="1">
                <a:solidFill>
                  <a:schemeClr val="bg1"/>
                </a:solidFill>
              </a:rPr>
              <a:pPr/>
              <a:t>33</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3"/>
          <p:cNvSpPr>
            <a:spLocks noGrp="1" noChangeArrowheads="1"/>
          </p:cNvSpPr>
          <p:nvPr>
            <p:ph type="sldNum" sz="quarter" idx="10"/>
          </p:nvPr>
        </p:nvSpPr>
        <p:spPr>
          <a:noFill/>
        </p:spPr>
        <p:txBody>
          <a:bodyPr/>
          <a:lstStyle/>
          <a:p>
            <a:fld id="{3CE401AD-CE59-4951-8CEB-F5E91C6B6748}"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
        <p:nvSpPr>
          <p:cNvPr id="522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19DBC68-7472-42BD-9FCC-4366EE1D1A76}" type="slidenum">
              <a:rPr lang="en-US" sz="2600" b="1">
                <a:solidFill>
                  <a:schemeClr val="bg1"/>
                </a:solidFill>
              </a:rPr>
              <a:pPr/>
              <a:t>34</a:t>
            </a:fld>
            <a:endParaRPr lang="en-US" sz="2600" b="1">
              <a:solidFill>
                <a:schemeClr val="bg1"/>
              </a:solidFill>
            </a:endParaRPr>
          </a:p>
        </p:txBody>
      </p:sp>
      <p:sp>
        <p:nvSpPr>
          <p:cNvPr id="52227" name="Title 1"/>
          <p:cNvSpPr>
            <a:spLocks noGrp="1"/>
          </p:cNvSpPr>
          <p:nvPr>
            <p:ph type="title"/>
          </p:nvPr>
        </p:nvSpPr>
        <p:spPr/>
        <p:txBody>
          <a:bodyPr/>
          <a:lstStyle/>
          <a:p>
            <a:pPr eaLnBrk="1" hangingPunct="1"/>
            <a:r>
              <a:rPr lang="en-US" smtClean="0"/>
              <a:t>Summary (continued)</a:t>
            </a:r>
          </a:p>
        </p:txBody>
      </p:sp>
      <p:sp>
        <p:nvSpPr>
          <p:cNvPr id="52228" name="Content Placeholder 2"/>
          <p:cNvSpPr>
            <a:spLocks noGrp="1"/>
          </p:cNvSpPr>
          <p:nvPr>
            <p:ph idx="1"/>
          </p:nvPr>
        </p:nvSpPr>
        <p:spPr/>
        <p:txBody>
          <a:bodyPr/>
          <a:lstStyle/>
          <a:p>
            <a:r>
              <a:rPr lang="en-US" sz="2400"/>
              <a:t>Wireless communication makes it possible to send and receive e-mail using a handheld computer or cell phone with e-mail capabilities.</a:t>
            </a:r>
          </a:p>
          <a:p>
            <a:r>
              <a:rPr lang="en-US" sz="2400"/>
              <a:t>E-mail addresses consist of three parts: the user name, the @ symbol, and the domain name.</a:t>
            </a:r>
          </a:p>
          <a:p>
            <a:r>
              <a:rPr lang="en-US" sz="2400"/>
              <a:t>Microsoft Outlook includes features to manage appointments, tasks, and e-mail. The Outlook bar displays shortcuts that give you quick access to each of the Outlook folders.</a:t>
            </a:r>
          </a:p>
        </p:txBody>
      </p:sp>
      <p:sp>
        <p:nvSpPr>
          <p:cNvPr id="5222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34C7623-D264-478C-8B60-60EC5D68A925}" type="slidenum">
              <a:rPr lang="en-US" sz="2600" b="1">
                <a:solidFill>
                  <a:schemeClr val="bg1"/>
                </a:solidFill>
              </a:rPr>
              <a:pPr/>
              <a:t>34</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3"/>
          <p:cNvSpPr>
            <a:spLocks noGrp="1" noChangeArrowheads="1"/>
          </p:cNvSpPr>
          <p:nvPr>
            <p:ph type="sldNum" sz="quarter" idx="10"/>
          </p:nvPr>
        </p:nvSpPr>
        <p:spPr>
          <a:noFill/>
        </p:spPr>
        <p:txBody>
          <a:bodyPr/>
          <a:lstStyle/>
          <a:p>
            <a:fld id="{4348CAE3-4552-4C5C-80C7-1093E6384F97}"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
        <p:nvSpPr>
          <p:cNvPr id="532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FB5848B-ACA3-4A0B-BC5D-53B84AAB7917}" type="slidenum">
              <a:rPr lang="en-US" sz="2600" b="1">
                <a:solidFill>
                  <a:schemeClr val="bg1"/>
                </a:solidFill>
              </a:rPr>
              <a:pPr/>
              <a:t>35</a:t>
            </a:fld>
            <a:endParaRPr lang="en-US" sz="2600" b="1">
              <a:solidFill>
                <a:schemeClr val="bg1"/>
              </a:solidFill>
            </a:endParaRPr>
          </a:p>
        </p:txBody>
      </p:sp>
      <p:sp>
        <p:nvSpPr>
          <p:cNvPr id="53251" name="Title 1"/>
          <p:cNvSpPr>
            <a:spLocks noGrp="1"/>
          </p:cNvSpPr>
          <p:nvPr>
            <p:ph type="title"/>
          </p:nvPr>
        </p:nvSpPr>
        <p:spPr/>
        <p:txBody>
          <a:bodyPr/>
          <a:lstStyle/>
          <a:p>
            <a:pPr eaLnBrk="1" hangingPunct="1"/>
            <a:r>
              <a:rPr lang="en-US" smtClean="0"/>
              <a:t>Summary (continued)</a:t>
            </a:r>
          </a:p>
        </p:txBody>
      </p:sp>
      <p:sp>
        <p:nvSpPr>
          <p:cNvPr id="53252" name="Content Placeholder 2"/>
          <p:cNvSpPr>
            <a:spLocks noGrp="1"/>
          </p:cNvSpPr>
          <p:nvPr>
            <p:ph idx="1"/>
          </p:nvPr>
        </p:nvSpPr>
        <p:spPr>
          <a:xfrm>
            <a:off x="838200" y="2362200"/>
            <a:ext cx="7924800" cy="3724275"/>
          </a:xfrm>
        </p:spPr>
        <p:txBody>
          <a:bodyPr/>
          <a:lstStyle/>
          <a:p>
            <a:r>
              <a:rPr lang="en-US" sz="2400"/>
              <a:t>Electronic mail is similar to regular mail because it requires an address, a message, and a carrier to get it from the sender to the receiver.</a:t>
            </a:r>
          </a:p>
          <a:p>
            <a:r>
              <a:rPr lang="en-US" sz="2400"/>
              <a:t>You can access e-mail on a computer using a program such as Microsoft Outlook, or you can send and receive e-mail messages using a Web site with a built-in e-mail program, such as Gmail or Hotmail.</a:t>
            </a:r>
          </a:p>
          <a:p>
            <a:r>
              <a:rPr lang="en-US" sz="2400"/>
              <a:t>An e-mail message header includes the address of the recipient, the subject of the message, and information about to whom the message is sent as a copy.</a:t>
            </a:r>
          </a:p>
        </p:txBody>
      </p:sp>
      <p:sp>
        <p:nvSpPr>
          <p:cNvPr id="5325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1D59006-D151-48BD-B248-05E294F1D51C}" type="slidenum">
              <a:rPr lang="en-US" sz="2600" b="1">
                <a:solidFill>
                  <a:schemeClr val="bg1"/>
                </a:solidFill>
              </a:rPr>
              <a:pPr/>
              <a:t>35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3"/>
          <p:cNvSpPr>
            <a:spLocks noGrp="1" noChangeArrowheads="1"/>
          </p:cNvSpPr>
          <p:nvPr>
            <p:ph type="sldNum" sz="quarter" idx="10"/>
          </p:nvPr>
        </p:nvSpPr>
        <p:spPr>
          <a:noFill/>
        </p:spPr>
        <p:txBody>
          <a:bodyPr/>
          <a:lstStyle/>
          <a:p>
            <a:fld id="{42DFDC9E-C46D-4F7F-9A1B-529762589352}"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
        <p:nvSpPr>
          <p:cNvPr id="542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07156E8-FD0A-42E7-A213-461ACA6C5C28}" type="slidenum">
              <a:rPr lang="en-US" sz="2600" b="1">
                <a:solidFill>
                  <a:schemeClr val="bg1"/>
                </a:solidFill>
              </a:rPr>
              <a:pPr/>
              <a:t>36</a:t>
            </a:fld>
            <a:endParaRPr lang="en-US" sz="2600" b="1">
              <a:solidFill>
                <a:schemeClr val="bg1"/>
              </a:solidFill>
            </a:endParaRPr>
          </a:p>
        </p:txBody>
      </p:sp>
      <p:sp>
        <p:nvSpPr>
          <p:cNvPr id="54275" name="Title 1"/>
          <p:cNvSpPr>
            <a:spLocks noGrp="1"/>
          </p:cNvSpPr>
          <p:nvPr>
            <p:ph type="title"/>
          </p:nvPr>
        </p:nvSpPr>
        <p:spPr/>
        <p:txBody>
          <a:bodyPr/>
          <a:lstStyle/>
          <a:p>
            <a:pPr eaLnBrk="1" hangingPunct="1"/>
            <a:r>
              <a:rPr lang="en-US" smtClean="0"/>
              <a:t>Summary (continued)</a:t>
            </a:r>
          </a:p>
        </p:txBody>
      </p:sp>
      <p:sp>
        <p:nvSpPr>
          <p:cNvPr id="54276" name="Content Placeholder 2"/>
          <p:cNvSpPr>
            <a:spLocks noGrp="1"/>
          </p:cNvSpPr>
          <p:nvPr>
            <p:ph idx="1"/>
          </p:nvPr>
        </p:nvSpPr>
        <p:spPr>
          <a:xfrm>
            <a:off x="838200" y="2362200"/>
            <a:ext cx="7924800" cy="3724275"/>
          </a:xfrm>
        </p:spPr>
        <p:txBody>
          <a:bodyPr/>
          <a:lstStyle/>
          <a:p>
            <a:r>
              <a:rPr lang="en-US" sz="2400"/>
              <a:t>You can use the Inbox folder in Outlook to send and receive e-mail messages. </a:t>
            </a:r>
          </a:p>
          <a:p>
            <a:r>
              <a:rPr lang="en-US" sz="2400"/>
              <a:t>An attachment is a file that is sent with an e-mail message and that can be opened by the recipient.</a:t>
            </a:r>
          </a:p>
          <a:p>
            <a:r>
              <a:rPr lang="en-US" sz="2400"/>
              <a:t>You can reply to an e-mail message, forward a message to a new recipient, delete a message, or save a message.</a:t>
            </a:r>
          </a:p>
          <a:p>
            <a:r>
              <a:rPr lang="en-US" sz="2400"/>
              <a:t>Spam, or junk e-mail, consists of unsolicited messages that take up space in your Inbox unnecessarily.</a:t>
            </a:r>
          </a:p>
          <a:p>
            <a:endParaRPr lang="en-US" sz="2400"/>
          </a:p>
        </p:txBody>
      </p:sp>
      <p:sp>
        <p:nvSpPr>
          <p:cNvPr id="5427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35987FB-FA91-4DF2-A8B7-83858F6C7F74}" type="slidenum">
              <a:rPr lang="en-US" sz="2600" b="1">
                <a:solidFill>
                  <a:schemeClr val="bg1"/>
                </a:solidFill>
              </a:rPr>
              <a:pPr/>
              <a:t>36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3"/>
          <p:cNvSpPr>
            <a:spLocks noGrp="1" noChangeArrowheads="1"/>
          </p:cNvSpPr>
          <p:nvPr>
            <p:ph type="sldNum" sz="quarter" idx="10"/>
          </p:nvPr>
        </p:nvSpPr>
        <p:spPr>
          <a:noFill/>
        </p:spPr>
        <p:txBody>
          <a:bodyPr/>
          <a:lstStyle/>
          <a:p>
            <a:fld id="{4863D793-6A95-40F6-984F-1BDAED34B8F4}"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
        <p:nvSpPr>
          <p:cNvPr id="5529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B040B87-DFC9-49C4-B0F0-62F0D55CD3A6}" type="slidenum">
              <a:rPr lang="en-US" sz="2600" b="1">
                <a:solidFill>
                  <a:schemeClr val="bg1"/>
                </a:solidFill>
              </a:rPr>
              <a:pPr/>
              <a:t>37</a:t>
            </a:fld>
            <a:endParaRPr lang="en-US" sz="2600" b="1">
              <a:solidFill>
                <a:schemeClr val="bg1"/>
              </a:solidFill>
            </a:endParaRPr>
          </a:p>
        </p:txBody>
      </p:sp>
      <p:sp>
        <p:nvSpPr>
          <p:cNvPr id="55299" name="Title 1"/>
          <p:cNvSpPr>
            <a:spLocks noGrp="1"/>
          </p:cNvSpPr>
          <p:nvPr>
            <p:ph type="title"/>
          </p:nvPr>
        </p:nvSpPr>
        <p:spPr/>
        <p:txBody>
          <a:bodyPr/>
          <a:lstStyle/>
          <a:p>
            <a:pPr eaLnBrk="1" hangingPunct="1"/>
            <a:r>
              <a:rPr lang="en-US" smtClean="0"/>
              <a:t>Summary (continued)</a:t>
            </a:r>
          </a:p>
        </p:txBody>
      </p:sp>
      <p:sp>
        <p:nvSpPr>
          <p:cNvPr id="55300" name="Content Placeholder 2"/>
          <p:cNvSpPr>
            <a:spLocks noGrp="1"/>
          </p:cNvSpPr>
          <p:nvPr>
            <p:ph idx="1"/>
          </p:nvPr>
        </p:nvSpPr>
        <p:spPr>
          <a:xfrm>
            <a:off x="838200" y="2362200"/>
            <a:ext cx="7924800" cy="3724275"/>
          </a:xfrm>
        </p:spPr>
        <p:txBody>
          <a:bodyPr/>
          <a:lstStyle/>
          <a:p>
            <a:r>
              <a:rPr lang="en-US" sz="2400" smtClean="0"/>
              <a:t>E-mail messages are organized in folders of incoming messages, sent messages, deleted messages, and junk e-mail. You can also create additional folders to organize your own e-mail.</a:t>
            </a:r>
          </a:p>
          <a:p>
            <a:r>
              <a:rPr lang="en-US" sz="2400" smtClean="0"/>
              <a:t>Special e-mail features let you add an automatic signature to messages, block messages from certain addresses, create personalized stationery for your messages, set up an automatic response, or forward your messages to another address.</a:t>
            </a:r>
          </a:p>
          <a:p>
            <a:endParaRPr lang="en-US" sz="2400" smtClean="0"/>
          </a:p>
        </p:txBody>
      </p:sp>
      <p:sp>
        <p:nvSpPr>
          <p:cNvPr id="5530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075817FA-9122-4F08-B29E-8851A1D7181E}" type="slidenum">
              <a:rPr lang="en-US" sz="2600" b="1">
                <a:solidFill>
                  <a:schemeClr val="bg1"/>
                </a:solidFill>
              </a:rPr>
              <a:pPr/>
              <a:t>37</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5DADED2E-0146-4433-9511-B6A58351D077}"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BB3F5B3-098D-48EE-B551-8449CBBBE867}" type="slidenum">
              <a:rPr lang="en-US" sz="2600" b="1">
                <a:solidFill>
                  <a:schemeClr val="bg1"/>
                </a:solidFill>
              </a:rPr>
              <a:pPr/>
              <a:t>4</a:t>
            </a:fld>
            <a:endParaRPr lang="en-US" sz="2600" b="1">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6927D4F-A375-4C72-8F21-AAA46BDFF8E8}" type="slidenum">
              <a:rPr lang="en-US" sz="2600" b="1">
                <a:solidFill>
                  <a:schemeClr val="bg1"/>
                </a:solidFill>
              </a:rPr>
              <a:pPr/>
              <a:t>4</a:t>
            </a:fld>
            <a:endParaRPr lang="en-US" sz="2600" b="1">
              <a:solidFill>
                <a:schemeClr val="bg1"/>
              </a:solidFill>
            </a:endParaRPr>
          </a:p>
        </p:txBody>
      </p:sp>
      <p:sp>
        <p:nvSpPr>
          <p:cNvPr id="21508" name="AutoShape 2"/>
          <p:cNvSpPr>
            <a:spLocks noGrp="1" noChangeArrowheads="1"/>
          </p:cNvSpPr>
          <p:nvPr>
            <p:ph type="title"/>
          </p:nvPr>
        </p:nvSpPr>
        <p:spPr>
          <a:xfrm>
            <a:off x="762000" y="762000"/>
            <a:ext cx="8153400" cy="1143000"/>
          </a:xfrm>
        </p:spPr>
        <p:txBody>
          <a:bodyPr/>
          <a:lstStyle/>
          <a:p>
            <a:pPr eaLnBrk="1" hangingPunct="1"/>
            <a:r>
              <a:rPr lang="en-US" smtClean="0"/>
              <a:t>Categorizing Electronic Communication</a:t>
            </a:r>
          </a:p>
        </p:txBody>
      </p:sp>
      <p:sp>
        <p:nvSpPr>
          <p:cNvPr id="21509" name="Rectangle 3"/>
          <p:cNvSpPr>
            <a:spLocks noGrp="1" noChangeArrowheads="1"/>
          </p:cNvSpPr>
          <p:nvPr>
            <p:ph type="body" idx="1"/>
          </p:nvPr>
        </p:nvSpPr>
        <p:spPr>
          <a:xfrm>
            <a:off x="838200" y="2362200"/>
            <a:ext cx="7693025" cy="3962400"/>
          </a:xfrm>
        </p:spPr>
        <p:txBody>
          <a:bodyPr/>
          <a:lstStyle/>
          <a:p>
            <a:pPr eaLnBrk="1" hangingPunct="1"/>
            <a:r>
              <a:rPr lang="en-US" smtClean="0"/>
              <a:t>Electronic mail can be sent to other people on a network at an organization or you can use an Internet service provider to send e-mail to any computer in the world.</a:t>
            </a:r>
          </a:p>
          <a:p>
            <a:pPr eaLnBrk="1" hangingPunct="1"/>
            <a:r>
              <a:rPr lang="en-US" smtClean="0"/>
              <a:t>Instant messaging (IM) services send messages in real time.</a:t>
            </a:r>
          </a:p>
          <a:p>
            <a:pPr eaLnBrk="1" hangingPunct="1"/>
            <a:r>
              <a:rPr lang="en-US" smtClean="0"/>
              <a:t>Text messaging is using a cell phone or other mobile device to send and receive written messages.</a:t>
            </a:r>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3"/>
          <p:cNvSpPr>
            <a:spLocks noGrp="1" noChangeArrowheads="1"/>
          </p:cNvSpPr>
          <p:nvPr>
            <p:ph type="sldNum" sz="quarter" idx="10"/>
          </p:nvPr>
        </p:nvSpPr>
        <p:spPr>
          <a:noFill/>
        </p:spPr>
        <p:txBody>
          <a:bodyPr/>
          <a:lstStyle/>
          <a:p>
            <a:fld id="{80E3CE41-8BE3-4467-AC38-DDB2F888CC0D}"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
        <p:nvSpPr>
          <p:cNvPr id="2253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EFA7085-B80E-4E00-94E5-FD33E37C9E2D}" type="slidenum">
              <a:rPr lang="en-US" sz="2600" b="1">
                <a:solidFill>
                  <a:schemeClr val="bg1"/>
                </a:solidFill>
              </a:rPr>
              <a:pPr/>
              <a:t>5</a:t>
            </a:fld>
            <a:endParaRPr lang="en-US" sz="2600" b="1">
              <a:solidFill>
                <a:schemeClr val="bg1"/>
              </a:solidFill>
            </a:endParaRPr>
          </a:p>
        </p:txBody>
      </p:sp>
      <p:sp>
        <p:nvSpPr>
          <p:cNvPr id="2253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703226E-B82B-41B3-AF44-79D4E3993735}" type="slidenum">
              <a:rPr lang="en-US" sz="2600" b="1">
                <a:solidFill>
                  <a:schemeClr val="bg1"/>
                </a:solidFill>
              </a:rPr>
              <a:pPr/>
              <a:t>5</a:t>
            </a:fld>
            <a:endParaRPr lang="en-US" sz="2600" b="1">
              <a:solidFill>
                <a:schemeClr val="bg1"/>
              </a:solidFill>
            </a:endParaRPr>
          </a:p>
        </p:txBody>
      </p:sp>
      <p:sp>
        <p:nvSpPr>
          <p:cNvPr id="22532" name="AutoShape 2"/>
          <p:cNvSpPr>
            <a:spLocks noGrp="1" noChangeArrowheads="1"/>
          </p:cNvSpPr>
          <p:nvPr>
            <p:ph type="title"/>
          </p:nvPr>
        </p:nvSpPr>
        <p:spPr>
          <a:xfrm>
            <a:off x="762000" y="762000"/>
            <a:ext cx="8153400" cy="1143000"/>
          </a:xfrm>
        </p:spPr>
        <p:txBody>
          <a:bodyPr/>
          <a:lstStyle/>
          <a:p>
            <a:pPr eaLnBrk="1" hangingPunct="1"/>
            <a:r>
              <a:rPr lang="en-US" smtClean="0"/>
              <a:t>Categorizing Electronic Communication (continued)</a:t>
            </a:r>
          </a:p>
        </p:txBody>
      </p:sp>
      <p:sp>
        <p:nvSpPr>
          <p:cNvPr id="22533" name="Rectangle 3"/>
          <p:cNvSpPr>
            <a:spLocks noGrp="1" noChangeArrowheads="1"/>
          </p:cNvSpPr>
          <p:nvPr>
            <p:ph type="body" idx="1"/>
          </p:nvPr>
        </p:nvSpPr>
        <p:spPr>
          <a:xfrm>
            <a:off x="838200" y="2362200"/>
            <a:ext cx="7693025" cy="3962400"/>
          </a:xfrm>
        </p:spPr>
        <p:txBody>
          <a:bodyPr/>
          <a:lstStyle/>
          <a:p>
            <a:pPr eaLnBrk="1" hangingPunct="1"/>
            <a:r>
              <a:rPr lang="en-US" smtClean="0"/>
              <a:t>Voice over IP (VoIP) is used to make phone calls with an Internet connection instead of a regular telephone line.</a:t>
            </a:r>
          </a:p>
          <a:p>
            <a:pPr eaLnBrk="1" hangingPunct="1"/>
            <a:r>
              <a:rPr lang="en-US" smtClean="0"/>
              <a:t>Online conferencing allows you to conduct a conference with yourself and one or more other participants at different sites by using computer networks to transmit audio and video data.</a:t>
            </a:r>
          </a:p>
          <a:p>
            <a:pPr eaLnBrk="1" hangingPunct="1"/>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6EBFBCE9-077D-45D9-9433-D2A905FE33F8}"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D74A1F8-A468-46F3-B05D-A67CF7C957B2}" type="slidenum">
              <a:rPr lang="en-US" sz="2600" b="1">
                <a:solidFill>
                  <a:schemeClr val="bg1"/>
                </a:solidFill>
              </a:rPr>
              <a:pPr/>
              <a:t>6</a:t>
            </a:fld>
            <a:endParaRPr lang="en-US" sz="2600" b="1">
              <a:solidFill>
                <a:schemeClr val="bg1"/>
              </a:solidFill>
            </a:endParaRPr>
          </a:p>
        </p:txBody>
      </p:sp>
      <p:sp>
        <p:nvSpPr>
          <p:cNvPr id="2355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B1EC1AC-DD59-4666-8C1F-111CE6FE2043}" type="slidenum">
              <a:rPr lang="en-US" sz="2600" b="1">
                <a:solidFill>
                  <a:schemeClr val="bg1"/>
                </a:solidFill>
              </a:rPr>
              <a:pPr/>
              <a:t>6</a:t>
            </a:fld>
            <a:endParaRPr lang="en-US" sz="2600" b="1">
              <a:solidFill>
                <a:schemeClr val="bg1"/>
              </a:solidFill>
            </a:endParaRPr>
          </a:p>
        </p:txBody>
      </p:sp>
      <p:sp>
        <p:nvSpPr>
          <p:cNvPr id="23556" name="AutoShape 2"/>
          <p:cNvSpPr>
            <a:spLocks noGrp="1" noChangeArrowheads="1"/>
          </p:cNvSpPr>
          <p:nvPr>
            <p:ph type="title"/>
          </p:nvPr>
        </p:nvSpPr>
        <p:spPr>
          <a:xfrm>
            <a:off x="762000" y="762000"/>
            <a:ext cx="8153400" cy="1143000"/>
          </a:xfrm>
        </p:spPr>
        <p:txBody>
          <a:bodyPr/>
          <a:lstStyle/>
          <a:p>
            <a:pPr eaLnBrk="1" hangingPunct="1"/>
            <a:r>
              <a:rPr lang="en-US" smtClean="0"/>
              <a:t>Categorizing Electronic Communication (continued)</a:t>
            </a:r>
          </a:p>
        </p:txBody>
      </p:sp>
      <p:sp>
        <p:nvSpPr>
          <p:cNvPr id="23557" name="Rectangle 3"/>
          <p:cNvSpPr>
            <a:spLocks noGrp="1" noChangeArrowheads="1"/>
          </p:cNvSpPr>
          <p:nvPr>
            <p:ph type="body" idx="1"/>
          </p:nvPr>
        </p:nvSpPr>
        <p:spPr>
          <a:xfrm>
            <a:off x="838200" y="2362200"/>
            <a:ext cx="7693025" cy="3962400"/>
          </a:xfrm>
        </p:spPr>
        <p:txBody>
          <a:bodyPr/>
          <a:lstStyle/>
          <a:p>
            <a:pPr eaLnBrk="1" hangingPunct="1"/>
            <a:r>
              <a:rPr lang="en-US" smtClean="0"/>
              <a:t>Chat rooms are Web sites that allow real-time communication so you can exchange messages with others through the computer.</a:t>
            </a:r>
          </a:p>
          <a:p>
            <a:pPr eaLnBrk="1" hangingPunct="1"/>
            <a:r>
              <a:rPr lang="en-US" smtClean="0"/>
              <a:t>Social networking sites provide a way to build online communities of people who share common interests or activities.</a:t>
            </a:r>
          </a:p>
          <a:p>
            <a:pPr eaLnBrk="1" hangingPunct="1"/>
            <a:r>
              <a:rPr lang="en-US" smtClean="0"/>
              <a:t>Blog postings/comments are a type of personal journey created by one person or by a group. </a:t>
            </a:r>
          </a:p>
          <a:p>
            <a:pPr eaLnBrk="1" hangingPunct="1"/>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A8FD9B21-2D34-47EC-AC6B-84B44D99FC66}"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DDF5A69-9752-4C7A-B23C-3AC7F6629078}" type="slidenum">
              <a:rPr lang="en-US" sz="2600" b="1">
                <a:solidFill>
                  <a:schemeClr val="bg1"/>
                </a:solidFill>
              </a:rPr>
              <a:pPr/>
              <a:t>7</a:t>
            </a:fld>
            <a:endParaRPr lang="en-US" sz="2600" b="1">
              <a:solidFill>
                <a:schemeClr val="bg1"/>
              </a:solidFill>
            </a:endParaRPr>
          </a:p>
        </p:txBody>
      </p:sp>
      <p:sp>
        <p:nvSpPr>
          <p:cNvPr id="2457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A7299FF-14EC-44E4-B01C-6536536BB2FC}" type="slidenum">
              <a:rPr lang="en-US" sz="2600" b="1">
                <a:solidFill>
                  <a:schemeClr val="bg1"/>
                </a:solidFill>
              </a:rPr>
              <a:pPr/>
              <a:t>7</a:t>
            </a:fld>
            <a:endParaRPr lang="en-US" sz="2600" b="1">
              <a:solidFill>
                <a:schemeClr val="bg1"/>
              </a:solidFill>
            </a:endParaRPr>
          </a:p>
        </p:txBody>
      </p:sp>
      <p:sp>
        <p:nvSpPr>
          <p:cNvPr id="24580" name="AutoShape 2"/>
          <p:cNvSpPr>
            <a:spLocks noGrp="1" noChangeArrowheads="1"/>
          </p:cNvSpPr>
          <p:nvPr>
            <p:ph type="title"/>
          </p:nvPr>
        </p:nvSpPr>
        <p:spPr>
          <a:xfrm>
            <a:off x="762000" y="762000"/>
            <a:ext cx="8153400" cy="1143000"/>
          </a:xfrm>
        </p:spPr>
        <p:txBody>
          <a:bodyPr/>
          <a:lstStyle/>
          <a:p>
            <a:pPr eaLnBrk="1" hangingPunct="1"/>
            <a:r>
              <a:rPr lang="en-US" smtClean="0"/>
              <a:t>Categorizing Electronic Communication (continued)</a:t>
            </a:r>
          </a:p>
        </p:txBody>
      </p:sp>
      <p:sp>
        <p:nvSpPr>
          <p:cNvPr id="24581" name="Rectangle 3"/>
          <p:cNvSpPr>
            <a:spLocks noGrp="1" noChangeArrowheads="1"/>
          </p:cNvSpPr>
          <p:nvPr>
            <p:ph type="body" idx="1"/>
          </p:nvPr>
        </p:nvSpPr>
        <p:spPr>
          <a:xfrm>
            <a:off x="838200" y="2362200"/>
            <a:ext cx="7693025" cy="3962400"/>
          </a:xfrm>
        </p:spPr>
        <p:txBody>
          <a:bodyPr/>
          <a:lstStyle/>
          <a:p>
            <a:pPr eaLnBrk="1" hangingPunct="1"/>
            <a:r>
              <a:rPr lang="en-US" smtClean="0"/>
              <a:t>Message boards and newsgroups are services that provide bulletin board systems that serve as discussion sites; users can post messages asking for assistance.</a:t>
            </a:r>
          </a:p>
          <a:p>
            <a:pPr eaLnBrk="1" hangingPunct="1"/>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6C5931E2-2097-4D0F-AFC6-DEE58A8473A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AA6E8D7-B720-4543-9E88-98DB7A096DDD}" type="slidenum">
              <a:rPr lang="en-US" sz="2600" b="1">
                <a:solidFill>
                  <a:schemeClr val="bg1"/>
                </a:solidFill>
              </a:rPr>
              <a:pPr/>
              <a:t>8</a:t>
            </a:fld>
            <a:endParaRPr lang="en-US" sz="2600" b="1">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7EEE379-5D10-47F6-AF6C-DECCF5C2CAF1}" type="slidenum">
              <a:rPr lang="en-US" sz="2600" b="1">
                <a:solidFill>
                  <a:schemeClr val="bg1"/>
                </a:solidFill>
              </a:rPr>
              <a:pPr/>
              <a:t>8</a:t>
            </a:fld>
            <a:endParaRPr lang="en-US" sz="2600" b="1">
              <a:solidFill>
                <a:schemeClr val="bg1"/>
              </a:solidFill>
            </a:endParaRPr>
          </a:p>
        </p:txBody>
      </p:sp>
      <p:sp>
        <p:nvSpPr>
          <p:cNvPr id="25604" name="AutoShape 2"/>
          <p:cNvSpPr>
            <a:spLocks noGrp="1" noChangeArrowheads="1"/>
          </p:cNvSpPr>
          <p:nvPr>
            <p:ph type="title"/>
          </p:nvPr>
        </p:nvSpPr>
        <p:spPr>
          <a:xfrm>
            <a:off x="762000" y="762000"/>
            <a:ext cx="8153400" cy="1143000"/>
          </a:xfrm>
        </p:spPr>
        <p:txBody>
          <a:bodyPr/>
          <a:lstStyle/>
          <a:p>
            <a:pPr eaLnBrk="1" hangingPunct="1"/>
            <a:r>
              <a:rPr lang="en-US" smtClean="0"/>
              <a:t>Identifying Users of Electronic Communication</a:t>
            </a:r>
          </a:p>
        </p:txBody>
      </p:sp>
      <p:sp>
        <p:nvSpPr>
          <p:cNvPr id="25605" name="Rectangle 3"/>
          <p:cNvSpPr>
            <a:spLocks noGrp="1" noChangeArrowheads="1"/>
          </p:cNvSpPr>
          <p:nvPr>
            <p:ph type="body" idx="1"/>
          </p:nvPr>
        </p:nvSpPr>
        <p:spPr>
          <a:xfrm>
            <a:off x="838200" y="2362200"/>
            <a:ext cx="6858000" cy="3962400"/>
          </a:xfrm>
        </p:spPr>
        <p:txBody>
          <a:bodyPr/>
          <a:lstStyle/>
          <a:p>
            <a:pPr eaLnBrk="1" hangingPunct="1"/>
            <a:r>
              <a:rPr lang="en-US" sz="2600" smtClean="0"/>
              <a:t>Millions of people use the Internet, and each is required to have unique identification in the form of an e-mail address, sign-in or logon credentials, and password in the same way that each person has a unique phone number.</a:t>
            </a:r>
          </a:p>
          <a:p>
            <a:pPr eaLnBrk="1" hangingPunct="1"/>
            <a:endParaRPr lang="en-US"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Identify Components of Electronic Communication</a:t>
            </a:r>
          </a:p>
        </p:txBody>
      </p:sp>
      <p:sp>
        <p:nvSpPr>
          <p:cNvPr id="26626" name="Rectangle 7"/>
          <p:cNvSpPr>
            <a:spLocks noGrp="1" noChangeArrowheads="1"/>
          </p:cNvSpPr>
          <p:nvPr>
            <p:ph idx="1"/>
          </p:nvPr>
        </p:nvSpPr>
        <p:spPr/>
        <p:txBody>
          <a:bodyPr/>
          <a:lstStyle/>
          <a:p>
            <a:r>
              <a:rPr lang="en-US" sz="2400" smtClean="0"/>
              <a:t>Electronic communication is the technology that enables computers to communicate with each other and other devices.</a:t>
            </a:r>
          </a:p>
          <a:p>
            <a:r>
              <a:rPr lang="en-US" sz="2400" smtClean="0"/>
              <a:t>In 1969, ARPANET was established and served as a testing ground for new networking technologies. </a:t>
            </a:r>
          </a:p>
          <a:p>
            <a:r>
              <a:rPr lang="en-US" sz="2400" smtClean="0"/>
              <a:t>ARPANET was a large wide area network created by the United States Defense Advanced Research Project Agency (ARPA).</a:t>
            </a:r>
          </a:p>
        </p:txBody>
      </p:sp>
      <p:sp>
        <p:nvSpPr>
          <p:cNvPr id="26627" name="Rectangle 13"/>
          <p:cNvSpPr>
            <a:spLocks noGrp="1" noChangeArrowheads="1"/>
          </p:cNvSpPr>
          <p:nvPr>
            <p:ph type="sldNum" sz="quarter" idx="10"/>
          </p:nvPr>
        </p:nvSpPr>
        <p:spPr>
          <a:noFill/>
        </p:spPr>
        <p:txBody>
          <a:bodyPr/>
          <a:lstStyle/>
          <a:p>
            <a:fld id="{D99A3C93-4D32-4B52-8C88-A46F5642FCD9}"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
        <p:nvSpPr>
          <p:cNvPr id="2662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08E8E55-C2EE-41ED-9371-A341AFDBC954}" type="slidenum">
              <a:rPr lang="en-US" sz="2600" b="1">
                <a:solidFill>
                  <a:schemeClr val="bg1"/>
                </a:solidFill>
              </a:rPr>
              <a:pPr/>
              <a:t>9</a:t>
            </a:fld>
            <a:endParaRPr lang="en-US" sz="2600" b="1">
              <a:solidFill>
                <a:schemeClr val="bg1"/>
              </a:solidFill>
            </a:endParaRPr>
          </a:p>
        </p:txBody>
      </p:sp>
      <p:sp>
        <p:nvSpPr>
          <p:cNvPr id="2662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A0C722CA-6180-4C25-ADA0-C3FFBA33A5E9}" type="slidenum">
              <a:rPr lang="en-US" sz="2600" b="1">
                <a:solidFill>
                  <a:schemeClr val="bg1"/>
                </a:solidFill>
              </a:rPr>
              <a:pPr/>
              <a:t>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11665</TotalTime>
  <Words>2152</Words>
  <Application>Microsoft Office PowerPoint</Application>
  <PresentationFormat>On-screen Show (4:3)</PresentationFormat>
  <Paragraphs>285</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Arial</vt:lpstr>
      <vt:lpstr>Times New Roman</vt:lpstr>
      <vt:lpstr>Wingdings</vt:lpstr>
      <vt:lpstr>Capsules</vt:lpstr>
      <vt:lpstr>Lesson 26 Communication Services</vt:lpstr>
      <vt:lpstr>Objectives</vt:lpstr>
      <vt:lpstr>Vocabulary</vt:lpstr>
      <vt:lpstr>Categorizing Electronic Communication</vt:lpstr>
      <vt:lpstr>Categorizing Electronic Communication (continued)</vt:lpstr>
      <vt:lpstr>Categorizing Electronic Communication (continued)</vt:lpstr>
      <vt:lpstr>Categorizing Electronic Communication (continued)</vt:lpstr>
      <vt:lpstr>Identifying Users of Electronic Communication</vt:lpstr>
      <vt:lpstr>Identify Components of Electronic Communication</vt:lpstr>
      <vt:lpstr>Identify Components of Electronic Communication (continued)</vt:lpstr>
      <vt:lpstr>Identify Components of Electronic Communication (continued)</vt:lpstr>
      <vt:lpstr>Identify Components of Electronic Communication (continued)</vt:lpstr>
      <vt:lpstr>Identify Components of Electronic Communication (continued)</vt:lpstr>
      <vt:lpstr>Identify Components of Electronic Communication (continued)</vt:lpstr>
      <vt:lpstr>Identify Components of Electronic Communication (continued)</vt:lpstr>
      <vt:lpstr>Managing E-Mail with Microsoft Outlook</vt:lpstr>
      <vt:lpstr>Managing E-Mail with Microsoft Outlook (continued)</vt:lpstr>
      <vt:lpstr>Managing E-Mail with Microsoft Outlook (continued)</vt:lpstr>
      <vt:lpstr>Sending and Receiving E-Mail</vt:lpstr>
      <vt:lpstr>Sending and Receiving E-Mail (continued)</vt:lpstr>
      <vt:lpstr>Sending and Receiving E-Mail (continued)</vt:lpstr>
      <vt:lpstr>Sending and Receiving E-Mail (continued)</vt:lpstr>
      <vt:lpstr>Sending and Receiving E-Mail (continued)</vt:lpstr>
      <vt:lpstr>Saving a Message</vt:lpstr>
      <vt:lpstr>Saving a Message (continued)</vt:lpstr>
      <vt:lpstr>Saving a Message (continued)</vt:lpstr>
      <vt:lpstr>Saving a Message (continued)</vt:lpstr>
      <vt:lpstr>Saving a Message (continued)</vt:lpstr>
      <vt:lpstr>Saving a Message (continued)</vt:lpstr>
      <vt:lpstr>Saving a Message (continued)</vt:lpstr>
      <vt:lpstr>Saving a Message (continued)</vt:lpstr>
      <vt:lpstr>Saving a Message (continued)</vt:lpstr>
      <vt:lpstr>Summary</vt:lpstr>
      <vt:lpstr>Summary (continued)</vt:lpstr>
      <vt:lpstr>Summary (continued)</vt:lpstr>
      <vt:lpstr>Summary (continued)</vt:lpstr>
      <vt:lpstr>Summary (continued)</vt:lpstr>
    </vt:vector>
  </TitlesOfParts>
  <Company>Course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26 Communication Services</dc:title>
  <dc:creator>Dawna</dc:creator>
  <cp:lastModifiedBy>Joel Landy</cp:lastModifiedBy>
  <cp:revision>266</cp:revision>
  <dcterms:created xsi:type="dcterms:W3CDTF">2001-06-11T01:47:29Z</dcterms:created>
  <dcterms:modified xsi:type="dcterms:W3CDTF">2018-11-21T18:41:30Z</dcterms:modified>
</cp:coreProperties>
</file>